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6"/>
  </p:notesMasterIdLst>
  <p:handoutMasterIdLst>
    <p:handoutMasterId r:id="rId27"/>
  </p:handoutMasterIdLst>
  <p:sldIdLst>
    <p:sldId id="394" r:id="rId2"/>
    <p:sldId id="512" r:id="rId3"/>
    <p:sldId id="441" r:id="rId4"/>
    <p:sldId id="518" r:id="rId5"/>
    <p:sldId id="460" r:id="rId6"/>
    <p:sldId id="520" r:id="rId7"/>
    <p:sldId id="479" r:id="rId8"/>
    <p:sldId id="531" r:id="rId9"/>
    <p:sldId id="532" r:id="rId10"/>
    <p:sldId id="488" r:id="rId11"/>
    <p:sldId id="530" r:id="rId12"/>
    <p:sldId id="533" r:id="rId13"/>
    <p:sldId id="522" r:id="rId14"/>
    <p:sldId id="480" r:id="rId15"/>
    <p:sldId id="481" r:id="rId16"/>
    <p:sldId id="482" r:id="rId17"/>
    <p:sldId id="534" r:id="rId18"/>
    <p:sldId id="537" r:id="rId19"/>
    <p:sldId id="535" r:id="rId20"/>
    <p:sldId id="527" r:id="rId21"/>
    <p:sldId id="483" r:id="rId22"/>
    <p:sldId id="493" r:id="rId23"/>
    <p:sldId id="492" r:id="rId24"/>
    <p:sldId id="538"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434"/>
    <a:srgbClr val="E52EDC"/>
    <a:srgbClr val="9EBFD4"/>
    <a:srgbClr val="F4C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03" autoAdjust="0"/>
    <p:restoredTop sz="76015" autoAdjust="0"/>
  </p:normalViewPr>
  <p:slideViewPr>
    <p:cSldViewPr>
      <p:cViewPr varScale="1">
        <p:scale>
          <a:sx n="64" d="100"/>
          <a:sy n="64" d="100"/>
        </p:scale>
        <p:origin x="176" y="1096"/>
      </p:cViewPr>
      <p:guideLst>
        <p:guide orient="horz" pos="2160"/>
        <p:guide pos="2880"/>
      </p:guideLst>
    </p:cSldViewPr>
  </p:slideViewPr>
  <p:outlineViewPr>
    <p:cViewPr>
      <p:scale>
        <a:sx n="33" d="100"/>
        <a:sy n="33" d="100"/>
      </p:scale>
      <p:origin x="0" y="768"/>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4142962" y="0"/>
            <a:ext cx="3170583" cy="480388"/>
          </a:xfrm>
          <a:prstGeom prst="rect">
            <a:avLst/>
          </a:prstGeom>
        </p:spPr>
        <p:txBody>
          <a:bodyPr vert="horz" lIns="94851" tIns="47425" rIns="94851" bIns="47425" rtlCol="0"/>
          <a:lstStyle>
            <a:lvl1pPr algn="r">
              <a:defRPr sz="1200"/>
            </a:lvl1pPr>
          </a:lstStyle>
          <a:p>
            <a:fld id="{C7A310A2-6535-4417-8FA8-AA0E3BD8E381}" type="datetimeFigureOut">
              <a:rPr lang="en-US" smtClean="0"/>
              <a:t>9/17/20</a:t>
            </a:fld>
            <a:endParaRPr lang="en-US"/>
          </a:p>
        </p:txBody>
      </p:sp>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F8B6821C-F382-4246-80AA-F937D9CF34EA}" type="slidenum">
              <a:rPr lang="en-US" smtClean="0"/>
              <a:t>‹#›</a:t>
            </a:fld>
            <a:endParaRPr lang="en-US"/>
          </a:p>
        </p:txBody>
      </p:sp>
    </p:spTree>
    <p:extLst>
      <p:ext uri="{BB962C8B-B14F-4D97-AF65-F5344CB8AC3E}">
        <p14:creationId xmlns:p14="http://schemas.microsoft.com/office/powerpoint/2010/main" val="56237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A968B9A5-E803-4C2D-B955-F74BDA24F802}" type="datetimeFigureOut">
              <a:rPr lang="en-US" smtClean="0"/>
              <a:t>9/17/20</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A82CFD2B-B1E9-4286-B907-F22A15B9E537}" type="slidenum">
              <a:rPr lang="en-US" smtClean="0"/>
              <a:t>‹#›</a:t>
            </a:fld>
            <a:endParaRPr lang="en-US"/>
          </a:p>
        </p:txBody>
      </p:sp>
    </p:spTree>
    <p:extLst>
      <p:ext uri="{BB962C8B-B14F-4D97-AF65-F5344CB8AC3E}">
        <p14:creationId xmlns:p14="http://schemas.microsoft.com/office/powerpoint/2010/main" val="227485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3</a:t>
            </a:fld>
            <a:endParaRPr lang="en-US"/>
          </a:p>
        </p:txBody>
      </p:sp>
    </p:spTree>
    <p:extLst>
      <p:ext uri="{BB962C8B-B14F-4D97-AF65-F5344CB8AC3E}">
        <p14:creationId xmlns:p14="http://schemas.microsoft.com/office/powerpoint/2010/main" val="820940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14</a:t>
            </a:fld>
            <a:endParaRPr lang="en-US"/>
          </a:p>
        </p:txBody>
      </p:sp>
    </p:spTree>
    <p:extLst>
      <p:ext uri="{BB962C8B-B14F-4D97-AF65-F5344CB8AC3E}">
        <p14:creationId xmlns:p14="http://schemas.microsoft.com/office/powerpoint/2010/main" val="2360812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15</a:t>
            </a:fld>
            <a:endParaRPr lang="en-US"/>
          </a:p>
        </p:txBody>
      </p:sp>
    </p:spTree>
    <p:extLst>
      <p:ext uri="{BB962C8B-B14F-4D97-AF65-F5344CB8AC3E}">
        <p14:creationId xmlns:p14="http://schemas.microsoft.com/office/powerpoint/2010/main" val="2898071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mention in class that there are a few implementation details we aren’t discussing but if you are interested, you can go look at the reference material posted (it’s on the other reference material under floating point)</a:t>
            </a:r>
          </a:p>
        </p:txBody>
      </p:sp>
      <p:sp>
        <p:nvSpPr>
          <p:cNvPr id="4" name="Slide Number Placeholder 3"/>
          <p:cNvSpPr>
            <a:spLocks noGrp="1"/>
          </p:cNvSpPr>
          <p:nvPr>
            <p:ph type="sldNum" sz="quarter" idx="10"/>
          </p:nvPr>
        </p:nvSpPr>
        <p:spPr/>
        <p:txBody>
          <a:bodyPr/>
          <a:lstStyle/>
          <a:p>
            <a:fld id="{A82CFD2B-B1E9-4286-B907-F22A15B9E537}" type="slidenum">
              <a:rPr lang="en-US" smtClean="0"/>
              <a:t>16</a:t>
            </a:fld>
            <a:endParaRPr lang="en-US"/>
          </a:p>
        </p:txBody>
      </p:sp>
    </p:spTree>
    <p:extLst>
      <p:ext uri="{BB962C8B-B14F-4D97-AF65-F5344CB8AC3E}">
        <p14:creationId xmlns:p14="http://schemas.microsoft.com/office/powerpoint/2010/main" val="249786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mention in class that there are a few implementation details we aren’t discussing but if you are interested, you can go look at the reference material posted (it’s on the other reference material under floating point)</a:t>
            </a:r>
          </a:p>
        </p:txBody>
      </p:sp>
      <p:sp>
        <p:nvSpPr>
          <p:cNvPr id="4" name="Slide Number Placeholder 3"/>
          <p:cNvSpPr>
            <a:spLocks noGrp="1"/>
          </p:cNvSpPr>
          <p:nvPr>
            <p:ph type="sldNum" sz="quarter" idx="10"/>
          </p:nvPr>
        </p:nvSpPr>
        <p:spPr/>
        <p:txBody>
          <a:bodyPr/>
          <a:lstStyle/>
          <a:p>
            <a:fld id="{A82CFD2B-B1E9-4286-B907-F22A15B9E537}" type="slidenum">
              <a:rPr lang="en-US" smtClean="0"/>
              <a:t>17</a:t>
            </a:fld>
            <a:endParaRPr lang="en-US"/>
          </a:p>
        </p:txBody>
      </p:sp>
    </p:spTree>
    <p:extLst>
      <p:ext uri="{BB962C8B-B14F-4D97-AF65-F5344CB8AC3E}">
        <p14:creationId xmlns:p14="http://schemas.microsoft.com/office/powerpoint/2010/main" val="1139425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mention in class that there are a few implementation details we aren’t discussing but if you are interested, you can go look at the reference material posted (it’s on the other reference material under floating point)</a:t>
            </a:r>
          </a:p>
        </p:txBody>
      </p:sp>
      <p:sp>
        <p:nvSpPr>
          <p:cNvPr id="4" name="Slide Number Placeholder 3"/>
          <p:cNvSpPr>
            <a:spLocks noGrp="1"/>
          </p:cNvSpPr>
          <p:nvPr>
            <p:ph type="sldNum" sz="quarter" idx="10"/>
          </p:nvPr>
        </p:nvSpPr>
        <p:spPr/>
        <p:txBody>
          <a:bodyPr/>
          <a:lstStyle/>
          <a:p>
            <a:fld id="{A82CFD2B-B1E9-4286-B907-F22A15B9E537}" type="slidenum">
              <a:rPr lang="en-US" smtClean="0"/>
              <a:t>18</a:t>
            </a:fld>
            <a:endParaRPr lang="en-US"/>
          </a:p>
        </p:txBody>
      </p:sp>
    </p:spTree>
    <p:extLst>
      <p:ext uri="{BB962C8B-B14F-4D97-AF65-F5344CB8AC3E}">
        <p14:creationId xmlns:p14="http://schemas.microsoft.com/office/powerpoint/2010/main" val="2790872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mention in class that there are a few implementation details we aren’t discussing but if you are interested, you can go look at the reference material posted (it’s on the other reference material under floating point)</a:t>
            </a:r>
          </a:p>
        </p:txBody>
      </p:sp>
      <p:sp>
        <p:nvSpPr>
          <p:cNvPr id="4" name="Slide Number Placeholder 3"/>
          <p:cNvSpPr>
            <a:spLocks noGrp="1"/>
          </p:cNvSpPr>
          <p:nvPr>
            <p:ph type="sldNum" sz="quarter" idx="10"/>
          </p:nvPr>
        </p:nvSpPr>
        <p:spPr/>
        <p:txBody>
          <a:bodyPr/>
          <a:lstStyle/>
          <a:p>
            <a:fld id="{A82CFD2B-B1E9-4286-B907-F22A15B9E537}" type="slidenum">
              <a:rPr lang="en-US" smtClean="0"/>
              <a:t>19</a:t>
            </a:fld>
            <a:endParaRPr lang="en-US"/>
          </a:p>
        </p:txBody>
      </p:sp>
    </p:spTree>
    <p:extLst>
      <p:ext uri="{BB962C8B-B14F-4D97-AF65-F5344CB8AC3E}">
        <p14:creationId xmlns:p14="http://schemas.microsoft.com/office/powerpoint/2010/main" val="860399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mention in class that there are a few implementation details we aren’t discussing but if you are interested, you can go look at the reference material posted (it’s on the other reference material under floating point)</a:t>
            </a:r>
          </a:p>
        </p:txBody>
      </p:sp>
      <p:sp>
        <p:nvSpPr>
          <p:cNvPr id="4" name="Slide Number Placeholder 3"/>
          <p:cNvSpPr>
            <a:spLocks noGrp="1"/>
          </p:cNvSpPr>
          <p:nvPr>
            <p:ph type="sldNum" sz="quarter" idx="10"/>
          </p:nvPr>
        </p:nvSpPr>
        <p:spPr/>
        <p:txBody>
          <a:bodyPr/>
          <a:lstStyle/>
          <a:p>
            <a:fld id="{A82CFD2B-B1E9-4286-B907-F22A15B9E537}" type="slidenum">
              <a:rPr lang="en-US" smtClean="0"/>
              <a:t>20</a:t>
            </a:fld>
            <a:endParaRPr lang="en-US"/>
          </a:p>
        </p:txBody>
      </p:sp>
    </p:spTree>
    <p:extLst>
      <p:ext uri="{BB962C8B-B14F-4D97-AF65-F5344CB8AC3E}">
        <p14:creationId xmlns:p14="http://schemas.microsoft.com/office/powerpoint/2010/main" val="885086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relative</a:t>
            </a:r>
            <a:r>
              <a:rPr lang="en-US" baseline="0" dirty="0"/>
              <a:t> error is in fact ~1.3 * 10^(-5)</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23</a:t>
            </a:fld>
            <a:endParaRPr lang="en-US"/>
          </a:p>
        </p:txBody>
      </p:sp>
    </p:spTree>
    <p:extLst>
      <p:ext uri="{BB962C8B-B14F-4D97-AF65-F5344CB8AC3E}">
        <p14:creationId xmlns:p14="http://schemas.microsoft.com/office/powerpoint/2010/main" val="46812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4</a:t>
            </a:fld>
            <a:endParaRPr lang="en-US"/>
          </a:p>
        </p:txBody>
      </p:sp>
    </p:spTree>
    <p:extLst>
      <p:ext uri="{BB962C8B-B14F-4D97-AF65-F5344CB8AC3E}">
        <p14:creationId xmlns:p14="http://schemas.microsoft.com/office/powerpoint/2010/main" val="103542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Round to nearest: in case of</a:t>
            </a:r>
            <a:r>
              <a:rPr lang="en-US" baseline="0" dirty="0"/>
              <a:t> a tie, the rounded number is the one in which the last stored digit is an even number.</a:t>
            </a:r>
          </a:p>
          <a:p>
            <a:endParaRPr lang="en-US" baseline="0" dirty="0"/>
          </a:p>
          <a:p>
            <a:r>
              <a:rPr lang="en-US" baseline="0" dirty="0"/>
              <a:t>Rounding by chopping gives machine epsilon = 2^(1-p) </a:t>
            </a:r>
            <a:r>
              <a:rPr lang="mr-IN" baseline="0" dirty="0"/>
              <a:t>–</a:t>
            </a:r>
            <a:r>
              <a:rPr lang="en-US" baseline="0" dirty="0"/>
              <a:t> same as the gap between 1 and the next largest number</a:t>
            </a:r>
          </a:p>
          <a:p>
            <a:endParaRPr lang="en-US" baseline="0" dirty="0"/>
          </a:p>
          <a:p>
            <a:r>
              <a:rPr lang="en-US" baseline="0" dirty="0"/>
              <a:t>Rounding to nearest gives machine epsilon =0.5* 2^(1-p) </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6</a:t>
            </a:fld>
            <a:endParaRPr lang="en-US"/>
          </a:p>
        </p:txBody>
      </p:sp>
    </p:spTree>
    <p:extLst>
      <p:ext uri="{BB962C8B-B14F-4D97-AF65-F5344CB8AC3E}">
        <p14:creationId xmlns:p14="http://schemas.microsoft.com/office/powerpoint/2010/main" val="330759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machine</a:t>
            </a:r>
            <a:r>
              <a:rPr lang="en-US" baseline="0" dirty="0"/>
              <a:t> epsilon determines the maximum possible relative error in representing a non-zero real number x in a floating-point system.</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7</a:t>
            </a:fld>
            <a:endParaRPr lang="en-US"/>
          </a:p>
        </p:txBody>
      </p:sp>
    </p:spTree>
    <p:extLst>
      <p:ext uri="{BB962C8B-B14F-4D97-AF65-F5344CB8AC3E}">
        <p14:creationId xmlns:p14="http://schemas.microsoft.com/office/powerpoint/2010/main" val="152102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machine</a:t>
            </a:r>
            <a:r>
              <a:rPr lang="en-US" baseline="0" dirty="0"/>
              <a:t> epsilon determines the maximum possible relative error in representing a non-zero real number x in a floating-point system.</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8</a:t>
            </a:fld>
            <a:endParaRPr lang="en-US"/>
          </a:p>
        </p:txBody>
      </p:sp>
    </p:spTree>
    <p:extLst>
      <p:ext uri="{BB962C8B-B14F-4D97-AF65-F5344CB8AC3E}">
        <p14:creationId xmlns:p14="http://schemas.microsoft.com/office/powerpoint/2010/main" val="280514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machine</a:t>
            </a:r>
            <a:r>
              <a:rPr lang="en-US" baseline="0" dirty="0"/>
              <a:t> epsilon determines the maximum possible relative error in representing a non-zero real number x in a floating-point system.</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9</a:t>
            </a:fld>
            <a:endParaRPr lang="en-US"/>
          </a:p>
        </p:txBody>
      </p:sp>
    </p:spTree>
    <p:extLst>
      <p:ext uri="{BB962C8B-B14F-4D97-AF65-F5344CB8AC3E}">
        <p14:creationId xmlns:p14="http://schemas.microsoft.com/office/powerpoint/2010/main" val="809619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10"/>
          </p:nvPr>
        </p:nvSpPr>
        <p:spPr/>
        <p:txBody>
          <a:bodyPr/>
          <a:lstStyle/>
          <a:p>
            <a:fld id="{A82CFD2B-B1E9-4286-B907-F22A15B9E537}" type="slidenum">
              <a:rPr lang="en-US" smtClean="0"/>
              <a:t>10</a:t>
            </a:fld>
            <a:endParaRPr lang="en-US"/>
          </a:p>
        </p:txBody>
      </p:sp>
    </p:spTree>
    <p:extLst>
      <p:ext uri="{BB962C8B-B14F-4D97-AF65-F5344CB8AC3E}">
        <p14:creationId xmlns:p14="http://schemas.microsoft.com/office/powerpoint/2010/main" val="1154430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12</a:t>
            </a:fld>
            <a:endParaRPr lang="en-US"/>
          </a:p>
        </p:txBody>
      </p:sp>
    </p:spTree>
    <p:extLst>
      <p:ext uri="{BB962C8B-B14F-4D97-AF65-F5344CB8AC3E}">
        <p14:creationId xmlns:p14="http://schemas.microsoft.com/office/powerpoint/2010/main" val="233036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here about operations</a:t>
            </a:r>
          </a:p>
          <a:p>
            <a:r>
              <a:rPr lang="en-US" dirty="0"/>
              <a:t>Add in errors the notes about </a:t>
            </a:r>
            <a:r>
              <a:rPr lang="en-US" dirty="0" err="1"/>
              <a:t>sigfig</a:t>
            </a:r>
            <a:endParaRPr lang="en-US" dirty="0"/>
          </a:p>
          <a:p>
            <a:r>
              <a:rPr lang="en-US" dirty="0"/>
              <a:t>Add in Taylor more detail about FD</a:t>
            </a:r>
          </a:p>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13</a:t>
            </a:fld>
            <a:endParaRPr lang="en-US"/>
          </a:p>
        </p:txBody>
      </p:sp>
    </p:spTree>
    <p:extLst>
      <p:ext uri="{BB962C8B-B14F-4D97-AF65-F5344CB8AC3E}">
        <p14:creationId xmlns:p14="http://schemas.microsoft.com/office/powerpoint/2010/main" val="802421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811B3707-FD6F-4357-B18B-37D39DF1D0B5}" type="datetimeFigureOut">
              <a:rPr lang="en-US" smtClean="0"/>
              <a:t>9/17/20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533F9BD-4BB6-45C5-982F-C95F1BFD3226}"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811B3707-FD6F-4357-B18B-37D39DF1D0B5}"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11B3707-FD6F-4357-B18B-37D39DF1D0B5}" type="datetimeFigureOut">
              <a:rPr lang="en-US" smtClean="0"/>
              <a:t>9/17/20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811B3707-FD6F-4357-B18B-37D39DF1D0B5}" type="datetimeFigureOut">
              <a:rPr lang="en-US" smtClean="0"/>
              <a:t>9/17/20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11B3707-FD6F-4357-B18B-37D39DF1D0B5}" type="datetimeFigureOut">
              <a:rPr lang="en-US" smtClean="0"/>
              <a:t>9/17/20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11B3707-FD6F-4357-B18B-37D39DF1D0B5}" type="datetimeFigureOut">
              <a:rPr lang="en-US" smtClean="0"/>
              <a:t>9/17/20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B3707-FD6F-4357-B18B-37D39DF1D0B5}" type="datetimeFigureOut">
              <a:rPr lang="en-US" smtClean="0"/>
              <a:t>9/17/20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9/17/20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9/17/20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1B3707-FD6F-4357-B18B-37D39DF1D0B5}" type="datetimeFigureOut">
              <a:rPr lang="en-US" smtClean="0"/>
              <a:t>9/17/20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533F9BD-4BB6-45C5-982F-C95F1BFD322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3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40.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en.wikipedia.org/wiki/Significant_dig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20.png"/><Relationship Id="rId7" Type="http://schemas.openxmlformats.org/officeDocument/2006/relationships/image" Target="../media/image14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1300.png"/></Relationships>
</file>

<file path=ppt/slides/_rels/slide4.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3" Type="http://schemas.openxmlformats.org/officeDocument/2006/relationships/image" Target="../media/image229.png"/><Relationship Id="rId7" Type="http://schemas.openxmlformats.org/officeDocument/2006/relationships/image" Target="../media/image144.png"/><Relationship Id="rId12" Type="http://schemas.openxmlformats.org/officeDocument/2006/relationships/image" Target="../media/image2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234.png"/><Relationship Id="rId5" Type="http://schemas.openxmlformats.org/officeDocument/2006/relationships/image" Target="../media/image230.png"/><Relationship Id="rId10" Type="http://schemas.openxmlformats.org/officeDocument/2006/relationships/image" Target="../media/image233.png"/><Relationship Id="rId4" Type="http://schemas.openxmlformats.org/officeDocument/2006/relationships/image" Target="../media/image171.png"/><Relationship Id="rId9" Type="http://schemas.openxmlformats.org/officeDocument/2006/relationships/image" Target="../media/image232.png"/><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70.png"/><Relationship Id="rId5" Type="http://schemas.openxmlformats.org/officeDocument/2006/relationships/image" Target="../media/image226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Video 1: Rounding errors </a:t>
            </a:r>
          </a:p>
        </p:txBody>
      </p:sp>
    </p:spTree>
    <p:extLst>
      <p:ext uri="{BB962C8B-B14F-4D97-AF65-F5344CB8AC3E}">
        <p14:creationId xmlns:p14="http://schemas.microsoft.com/office/powerpoint/2010/main" val="495996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Gap between two machine numbers</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76170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Video 2: Arithmetic with machine numbers</a:t>
            </a:r>
          </a:p>
        </p:txBody>
      </p:sp>
    </p:spTree>
    <p:extLst>
      <p:ext uri="{BB962C8B-B14F-4D97-AF65-F5344CB8AC3E}">
        <p14:creationId xmlns:p14="http://schemas.microsoft.com/office/powerpoint/2010/main" val="360331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6D80F2-99B2-0545-B480-1E9AD1D12DD1}"/>
              </a:ext>
            </a:extLst>
          </p:cNvPr>
          <p:cNvSpPr txBox="1">
            <a:spLocks/>
          </p:cNvSpPr>
          <p:nvPr/>
        </p:nvSpPr>
        <p:spPr>
          <a:xfrm>
            <a:off x="228600" y="-152400"/>
            <a:ext cx="87503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Mathematical properties of FP operations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9380A7-42EC-7A4E-BA37-CD6D3257E5E2}"/>
                  </a:ext>
                </a:extLst>
              </p:cNvPr>
              <p:cNvSpPr/>
              <p:nvPr/>
            </p:nvSpPr>
            <p:spPr>
              <a:xfrm>
                <a:off x="271985" y="1219200"/>
                <a:ext cx="8723244" cy="769441"/>
              </a:xfrm>
              <a:prstGeom prst="rect">
                <a:avLst/>
              </a:prstGeom>
            </p:spPr>
            <p:txBody>
              <a:bodyPr wrap="square">
                <a:spAutoFit/>
              </a:bodyPr>
              <a:lstStyle/>
              <a:p>
                <a:r>
                  <a:rPr lang="en-US" sz="2200" b="1" dirty="0"/>
                  <a:t>Not necessarily associative</a:t>
                </a:r>
                <a:r>
                  <a:rPr lang="en-US" sz="2200" dirty="0"/>
                  <a:t>: </a:t>
                </a:r>
              </a:p>
              <a:p>
                <a:r>
                  <a:rPr lang="en-US" sz="2200" dirty="0"/>
                  <a:t>For some </a:t>
                </a:r>
                <a14:m>
                  <m:oMath xmlns:m="http://schemas.openxmlformats.org/officeDocument/2006/math">
                    <m:r>
                      <a:rPr lang="en-US" sz="2200" i="1">
                        <a:latin typeface="Cambria Math" charset="0"/>
                        <a:ea typeface="Cambria Math" charset="0"/>
                        <a:cs typeface="Cambria Math" charset="0"/>
                      </a:rPr>
                      <m:t>𝑥</m:t>
                    </m:r>
                    <m:r>
                      <a:rPr lang="en-US" sz="2200" i="1">
                        <a:latin typeface="Cambria Math" charset="0"/>
                        <a:ea typeface="Cambria Math" charset="0"/>
                        <a:cs typeface="Cambria Math" charset="0"/>
                      </a:rPr>
                      <m:t> , </m:t>
                    </m:r>
                    <m:r>
                      <a:rPr lang="en-US" sz="2200" b="0" i="1" smtClean="0">
                        <a:latin typeface="Cambria Math" panose="02040503050406030204" pitchFamily="18" charset="0"/>
                        <a:ea typeface="Cambria Math" charset="0"/>
                        <a:cs typeface="Cambria Math" charset="0"/>
                      </a:rPr>
                      <m:t>𝑦</m:t>
                    </m:r>
                    <m:r>
                      <a:rPr lang="en-US" sz="2200" b="0" i="1" smtClean="0">
                        <a:latin typeface="Cambria Math" panose="02040503050406030204" pitchFamily="18" charset="0"/>
                        <a:ea typeface="Cambria Math" charset="0"/>
                        <a:cs typeface="Cambria Math" charset="0"/>
                      </a:rPr>
                      <m:t>,</m:t>
                    </m:r>
                    <m:r>
                      <a:rPr lang="en-US" sz="2200" i="1">
                        <a:latin typeface="Cambria Math" panose="02040503050406030204" pitchFamily="18" charset="0"/>
                        <a:ea typeface="Cambria Math" charset="0"/>
                        <a:cs typeface="Cambria Math" charset="0"/>
                      </a:rPr>
                      <m:t>𝑧</m:t>
                    </m:r>
                    <m:r>
                      <a:rPr lang="en-US" sz="2200" b="0" i="1" smtClean="0">
                        <a:latin typeface="Cambria Math" panose="02040503050406030204" pitchFamily="18" charset="0"/>
                        <a:ea typeface="Cambria Math" charset="0"/>
                        <a:cs typeface="Cambria Math" charset="0"/>
                      </a:rPr>
                      <m:t> </m:t>
                    </m:r>
                  </m:oMath>
                </a14:m>
                <a:r>
                  <a:rPr lang="en-US" sz="2200" dirty="0"/>
                  <a:t>the result below is possible:</a:t>
                </a:r>
              </a:p>
            </p:txBody>
          </p:sp>
        </mc:Choice>
        <mc:Fallback xmlns="">
          <p:sp>
            <p:nvSpPr>
              <p:cNvPr id="6" name="Rectangle 5">
                <a:extLst>
                  <a:ext uri="{FF2B5EF4-FFF2-40B4-BE49-F238E27FC236}">
                    <a16:creationId xmlns:a16="http://schemas.microsoft.com/office/drawing/2014/main" id="{A19380A7-42EC-7A4E-BA37-CD6D3257E5E2}"/>
                  </a:ext>
                </a:extLst>
              </p:cNvPr>
              <p:cNvSpPr>
                <a:spLocks noRot="1" noChangeAspect="1" noMove="1" noResize="1" noEditPoints="1" noAdjustHandles="1" noChangeArrowheads="1" noChangeShapeType="1" noTextEdit="1"/>
              </p:cNvSpPr>
              <p:nvPr/>
            </p:nvSpPr>
            <p:spPr>
              <a:xfrm>
                <a:off x="271985" y="1219200"/>
                <a:ext cx="8723244" cy="769441"/>
              </a:xfrm>
              <a:prstGeom prst="rect">
                <a:avLst/>
              </a:prstGeom>
              <a:blipFill>
                <a:blip r:embed="rId3"/>
                <a:stretch>
                  <a:fillRect l="-727" t="-6557"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F0AABBB-6D98-834C-B68F-8FDBB0B4B434}"/>
                  </a:ext>
                </a:extLst>
              </p:cNvPr>
              <p:cNvSpPr/>
              <p:nvPr/>
            </p:nvSpPr>
            <p:spPr>
              <a:xfrm>
                <a:off x="255656" y="2361192"/>
                <a:ext cx="34122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200" b="0" i="1" smtClean="0">
                              <a:latin typeface="Cambria Math" panose="02040503050406030204" pitchFamily="18" charset="0"/>
                              <a:ea typeface="Cambria Math" charset="0"/>
                              <a:cs typeface="Cambria Math" charset="0"/>
                            </a:rPr>
                          </m:ctrlPr>
                        </m:dPr>
                        <m:e>
                          <m:r>
                            <a:rPr lang="en-US" sz="2200" i="1">
                              <a:latin typeface="Cambria Math" charset="0"/>
                              <a:ea typeface="Cambria Math" charset="0"/>
                              <a:cs typeface="Cambria Math" charset="0"/>
                            </a:rPr>
                            <m:t>𝑥</m:t>
                          </m:r>
                          <m:r>
                            <a:rPr lang="en-US" sz="2200" i="1">
                              <a:latin typeface="Cambria Math" panose="02040503050406030204" pitchFamily="18" charset="0"/>
                              <a:ea typeface="Cambria Math" charset="0"/>
                              <a:cs typeface="Cambria Math" charset="0"/>
                            </a:rPr>
                            <m:t>+</m:t>
                          </m:r>
                          <m:r>
                            <a:rPr lang="en-US" sz="2200" i="1">
                              <a:latin typeface="Cambria Math" panose="02040503050406030204" pitchFamily="18" charset="0"/>
                              <a:ea typeface="Cambria Math" charset="0"/>
                              <a:cs typeface="Cambria Math" charset="0"/>
                            </a:rPr>
                            <m:t>𝑦</m:t>
                          </m:r>
                        </m:e>
                      </m:d>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𝑧</m:t>
                      </m:r>
                      <m:r>
                        <a:rPr lang="en-US" sz="2200" b="0" i="1" smtClean="0">
                          <a:latin typeface="Cambria Math" panose="02040503050406030204" pitchFamily="18" charset="0"/>
                          <a:ea typeface="Cambria Math" charset="0"/>
                          <a:cs typeface="Cambria Math" charset="0"/>
                        </a:rPr>
                        <m:t> ≠</m:t>
                      </m:r>
                      <m:r>
                        <a:rPr lang="en-US" sz="2200" b="0" i="1" smtClean="0">
                          <a:latin typeface="Cambria Math" panose="02040503050406030204" pitchFamily="18" charset="0"/>
                          <a:ea typeface="Cambria Math" panose="02040503050406030204" pitchFamily="18" charset="0"/>
                          <a:cs typeface="Cambria Math" charset="0"/>
                        </a:rPr>
                        <m:t>𝑥</m:t>
                      </m:r>
                      <m:r>
                        <a:rPr lang="en-US" sz="2200" i="1">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𝑦</m:t>
                      </m:r>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𝑧</m:t>
                      </m:r>
                      <m:r>
                        <a:rPr lang="en-US" sz="2200" b="0" i="1" smtClean="0">
                          <a:latin typeface="Cambria Math" panose="02040503050406030204" pitchFamily="18" charset="0"/>
                          <a:ea typeface="Cambria Math" charset="0"/>
                          <a:cs typeface="Cambria Math" charset="0"/>
                        </a:rPr>
                        <m:t>)</m:t>
                      </m:r>
                    </m:oMath>
                  </m:oMathPara>
                </a14:m>
                <a:endParaRPr lang="en-US" sz="2200" dirty="0">
                  <a:latin typeface="Perpetua" panose="02020502060401020303" pitchFamily="18" charset="77"/>
                  <a:ea typeface="Cambria Math" charset="0"/>
                  <a:cs typeface="Cambria Math" charset="0"/>
                </a:endParaRPr>
              </a:p>
            </p:txBody>
          </p:sp>
        </mc:Choice>
        <mc:Fallback xmlns="">
          <p:sp>
            <p:nvSpPr>
              <p:cNvPr id="7" name="Rectangle 6">
                <a:extLst>
                  <a:ext uri="{FF2B5EF4-FFF2-40B4-BE49-F238E27FC236}">
                    <a16:creationId xmlns:a16="http://schemas.microsoft.com/office/drawing/2014/main" id="{DF0AABBB-6D98-834C-B68F-8FDBB0B4B434}"/>
                  </a:ext>
                </a:extLst>
              </p:cNvPr>
              <p:cNvSpPr>
                <a:spLocks noRot="1" noChangeAspect="1" noMove="1" noResize="1" noEditPoints="1" noAdjustHandles="1" noChangeArrowheads="1" noChangeShapeType="1" noTextEdit="1"/>
              </p:cNvSpPr>
              <p:nvPr/>
            </p:nvSpPr>
            <p:spPr>
              <a:xfrm>
                <a:off x="255656" y="2361192"/>
                <a:ext cx="3412216" cy="430887"/>
              </a:xfrm>
              <a:prstGeom prst="rect">
                <a:avLst/>
              </a:prstGeom>
              <a:blipFill>
                <a:blip r:embed="rId4"/>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AF4E0E3-EFDB-D14C-98B1-D055D7AED2B4}"/>
                  </a:ext>
                </a:extLst>
              </p:cNvPr>
              <p:cNvSpPr/>
              <p:nvPr/>
            </p:nvSpPr>
            <p:spPr>
              <a:xfrm>
                <a:off x="228600" y="3352800"/>
                <a:ext cx="8723244" cy="769441"/>
              </a:xfrm>
              <a:prstGeom prst="rect">
                <a:avLst/>
              </a:prstGeom>
            </p:spPr>
            <p:txBody>
              <a:bodyPr wrap="square">
                <a:spAutoFit/>
              </a:bodyPr>
              <a:lstStyle/>
              <a:p>
                <a:r>
                  <a:rPr lang="en-US" sz="2200" b="1" dirty="0"/>
                  <a:t>Not necessarily distributive</a:t>
                </a:r>
                <a:r>
                  <a:rPr lang="en-US" sz="2200" dirty="0"/>
                  <a:t>: </a:t>
                </a:r>
              </a:p>
              <a:p>
                <a:r>
                  <a:rPr lang="en-US" sz="2200" dirty="0"/>
                  <a:t>For some </a:t>
                </a:r>
                <a14:m>
                  <m:oMath xmlns:m="http://schemas.openxmlformats.org/officeDocument/2006/math">
                    <m:r>
                      <a:rPr lang="en-US" sz="2200" i="1">
                        <a:latin typeface="Cambria Math" charset="0"/>
                        <a:ea typeface="Cambria Math" charset="0"/>
                        <a:cs typeface="Cambria Math" charset="0"/>
                      </a:rPr>
                      <m:t>𝑥</m:t>
                    </m:r>
                    <m:r>
                      <a:rPr lang="en-US" sz="2200" i="1">
                        <a:latin typeface="Cambria Math" charset="0"/>
                        <a:ea typeface="Cambria Math" charset="0"/>
                        <a:cs typeface="Cambria Math" charset="0"/>
                      </a:rPr>
                      <m:t> , </m:t>
                    </m:r>
                    <m:r>
                      <a:rPr lang="en-US" sz="2200" b="0" i="1" smtClean="0">
                        <a:latin typeface="Cambria Math" panose="02040503050406030204" pitchFamily="18" charset="0"/>
                        <a:ea typeface="Cambria Math" charset="0"/>
                        <a:cs typeface="Cambria Math" charset="0"/>
                      </a:rPr>
                      <m:t>𝑦</m:t>
                    </m:r>
                    <m:r>
                      <a:rPr lang="en-US" sz="2200" b="0" i="1" smtClean="0">
                        <a:latin typeface="Cambria Math" panose="02040503050406030204" pitchFamily="18" charset="0"/>
                        <a:ea typeface="Cambria Math" charset="0"/>
                        <a:cs typeface="Cambria Math" charset="0"/>
                      </a:rPr>
                      <m:t>,</m:t>
                    </m:r>
                    <m:r>
                      <a:rPr lang="en-US" sz="2200" i="1">
                        <a:latin typeface="Cambria Math" panose="02040503050406030204" pitchFamily="18" charset="0"/>
                        <a:ea typeface="Cambria Math" charset="0"/>
                        <a:cs typeface="Cambria Math" charset="0"/>
                      </a:rPr>
                      <m:t>𝑧</m:t>
                    </m:r>
                    <m:r>
                      <a:rPr lang="en-US" sz="2200" b="0" i="1" smtClean="0">
                        <a:latin typeface="Cambria Math" panose="02040503050406030204" pitchFamily="18" charset="0"/>
                        <a:ea typeface="Cambria Math" charset="0"/>
                        <a:cs typeface="Cambria Math" charset="0"/>
                      </a:rPr>
                      <m:t> </m:t>
                    </m:r>
                  </m:oMath>
                </a14:m>
                <a:r>
                  <a:rPr lang="en-US" sz="2200" dirty="0"/>
                  <a:t>the result below is possible:</a:t>
                </a:r>
              </a:p>
            </p:txBody>
          </p:sp>
        </mc:Choice>
        <mc:Fallback xmlns="">
          <p:sp>
            <p:nvSpPr>
              <p:cNvPr id="8" name="Rectangle 7">
                <a:extLst>
                  <a:ext uri="{FF2B5EF4-FFF2-40B4-BE49-F238E27FC236}">
                    <a16:creationId xmlns:a16="http://schemas.microsoft.com/office/drawing/2014/main" id="{DAF4E0E3-EFDB-D14C-98B1-D055D7AED2B4}"/>
                  </a:ext>
                </a:extLst>
              </p:cNvPr>
              <p:cNvSpPr>
                <a:spLocks noRot="1" noChangeAspect="1" noMove="1" noResize="1" noEditPoints="1" noAdjustHandles="1" noChangeArrowheads="1" noChangeShapeType="1" noTextEdit="1"/>
              </p:cNvSpPr>
              <p:nvPr/>
            </p:nvSpPr>
            <p:spPr>
              <a:xfrm>
                <a:off x="228600" y="3352800"/>
                <a:ext cx="8723244" cy="769441"/>
              </a:xfrm>
              <a:prstGeom prst="rect">
                <a:avLst/>
              </a:prstGeom>
              <a:blipFill>
                <a:blip r:embed="rId5"/>
                <a:stretch>
                  <a:fillRect l="-727" t="-6557"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45D4429-AE5E-834A-A28F-1CB757CEB4A8}"/>
                  </a:ext>
                </a:extLst>
              </p:cNvPr>
              <p:cNvSpPr/>
              <p:nvPr/>
            </p:nvSpPr>
            <p:spPr>
              <a:xfrm>
                <a:off x="255656" y="4529666"/>
                <a:ext cx="283596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Cambria Math" charset="0"/>
                          <a:cs typeface="Cambria Math" charset="0"/>
                        </a:rPr>
                        <m:t>𝑧</m:t>
                      </m:r>
                      <m:r>
                        <a:rPr lang="en-US" sz="2200" b="0" i="1" smtClean="0">
                          <a:latin typeface="Cambria Math" panose="02040503050406030204" pitchFamily="18" charset="0"/>
                          <a:ea typeface="Cambria Math" charset="0"/>
                          <a:cs typeface="Cambria Math" charset="0"/>
                        </a:rPr>
                        <m:t> </m:t>
                      </m:r>
                      <m:d>
                        <m:dPr>
                          <m:ctrlPr>
                            <a:rPr lang="en-US" sz="2200" b="0" i="1" smtClean="0">
                              <a:latin typeface="Cambria Math" panose="02040503050406030204" pitchFamily="18" charset="0"/>
                              <a:ea typeface="Cambria Math" charset="0"/>
                              <a:cs typeface="Cambria Math" charset="0"/>
                            </a:rPr>
                          </m:ctrlPr>
                        </m:dPr>
                        <m:e>
                          <m:r>
                            <a:rPr lang="en-US" sz="2200" i="1">
                              <a:latin typeface="Cambria Math" charset="0"/>
                              <a:ea typeface="Cambria Math" charset="0"/>
                              <a:cs typeface="Cambria Math" charset="0"/>
                            </a:rPr>
                            <m:t>𝑥</m:t>
                          </m:r>
                          <m:r>
                            <a:rPr lang="en-US" sz="2200" i="1">
                              <a:latin typeface="Cambria Math" panose="02040503050406030204" pitchFamily="18" charset="0"/>
                              <a:ea typeface="Cambria Math" charset="0"/>
                              <a:cs typeface="Cambria Math" charset="0"/>
                            </a:rPr>
                            <m:t>+</m:t>
                          </m:r>
                          <m:r>
                            <a:rPr lang="en-US" sz="2200" i="1">
                              <a:latin typeface="Cambria Math" panose="02040503050406030204" pitchFamily="18" charset="0"/>
                              <a:ea typeface="Cambria Math" charset="0"/>
                              <a:cs typeface="Cambria Math" charset="0"/>
                            </a:rPr>
                            <m:t>𝑦</m:t>
                          </m:r>
                        </m:e>
                      </m:d>
                      <m:r>
                        <a:rPr lang="en-US" sz="2200" b="0" i="1" smtClean="0">
                          <a:latin typeface="Cambria Math" panose="02040503050406030204" pitchFamily="18" charset="0"/>
                          <a:ea typeface="Cambria Math" charset="0"/>
                          <a:cs typeface="Cambria Math" charset="0"/>
                        </a:rPr>
                        <m:t> </m:t>
                      </m:r>
                      <m:r>
                        <a:rPr lang="en-US" sz="2200" b="0" i="1" smtClean="0">
                          <a:latin typeface="Cambria Math" panose="02040503050406030204" pitchFamily="18" charset="0"/>
                          <a:ea typeface="Cambria Math" panose="02040503050406030204" pitchFamily="18" charset="0"/>
                          <a:cs typeface="Cambria Math" charset="0"/>
                        </a:rPr>
                        <m:t>≠</m:t>
                      </m:r>
                      <m:r>
                        <a:rPr lang="en-US" sz="2200" b="0" i="1" smtClean="0">
                          <a:latin typeface="Cambria Math" panose="02040503050406030204" pitchFamily="18" charset="0"/>
                          <a:ea typeface="Cambria Math" panose="02040503050406030204" pitchFamily="18" charset="0"/>
                          <a:cs typeface="Cambria Math" charset="0"/>
                        </a:rPr>
                        <m:t>𝑧</m:t>
                      </m:r>
                      <m:r>
                        <a:rPr lang="en-US" sz="2200" b="0" i="1" smtClean="0">
                          <a:latin typeface="Cambria Math" panose="02040503050406030204" pitchFamily="18" charset="0"/>
                          <a:ea typeface="Cambria Math" panose="02040503050406030204" pitchFamily="18" charset="0"/>
                          <a:cs typeface="Cambria Math" charset="0"/>
                        </a:rPr>
                        <m:t> </m:t>
                      </m:r>
                      <m:r>
                        <a:rPr lang="en-US" sz="2200" b="0" i="1" smtClean="0">
                          <a:latin typeface="Cambria Math" panose="02040503050406030204" pitchFamily="18" charset="0"/>
                          <a:ea typeface="Cambria Math" panose="02040503050406030204" pitchFamily="18" charset="0"/>
                          <a:cs typeface="Cambria Math" charset="0"/>
                        </a:rPr>
                        <m:t>𝑥</m:t>
                      </m:r>
                      <m:r>
                        <a:rPr lang="en-US" sz="2200" b="0" i="1" smtClean="0">
                          <a:latin typeface="Cambria Math" panose="02040503050406030204" pitchFamily="18" charset="0"/>
                          <a:ea typeface="Cambria Math" panose="02040503050406030204" pitchFamily="18" charset="0"/>
                          <a:cs typeface="Cambria Math" charset="0"/>
                        </a:rPr>
                        <m:t>+</m:t>
                      </m:r>
                      <m:r>
                        <a:rPr lang="en-US" sz="2200" b="0" i="1" smtClean="0">
                          <a:latin typeface="Cambria Math" panose="02040503050406030204" pitchFamily="18" charset="0"/>
                          <a:ea typeface="Cambria Math" panose="02040503050406030204" pitchFamily="18" charset="0"/>
                          <a:cs typeface="Cambria Math" charset="0"/>
                        </a:rPr>
                        <m:t>𝑧</m:t>
                      </m:r>
                      <m:r>
                        <a:rPr lang="en-US" sz="2200" b="0" i="1" smtClean="0">
                          <a:latin typeface="Cambria Math" panose="02040503050406030204" pitchFamily="18" charset="0"/>
                          <a:ea typeface="Cambria Math" panose="02040503050406030204" pitchFamily="18" charset="0"/>
                          <a:cs typeface="Cambria Math" charset="0"/>
                        </a:rPr>
                        <m:t> </m:t>
                      </m:r>
                      <m:r>
                        <a:rPr lang="en-US" sz="2200" b="0" i="1" smtClean="0">
                          <a:latin typeface="Cambria Math" panose="02040503050406030204" pitchFamily="18" charset="0"/>
                          <a:ea typeface="Cambria Math" panose="02040503050406030204" pitchFamily="18" charset="0"/>
                          <a:cs typeface="Cambria Math" charset="0"/>
                        </a:rPr>
                        <m:t>𝑦</m:t>
                      </m:r>
                    </m:oMath>
                  </m:oMathPara>
                </a14:m>
                <a:endParaRPr lang="en-US" sz="2200" dirty="0">
                  <a:latin typeface="Perpetua" panose="02020502060401020303" pitchFamily="18" charset="77"/>
                  <a:ea typeface="Cambria Math" charset="0"/>
                  <a:cs typeface="Cambria Math" charset="0"/>
                </a:endParaRPr>
              </a:p>
            </p:txBody>
          </p:sp>
        </mc:Choice>
        <mc:Fallback xmlns="">
          <p:sp>
            <p:nvSpPr>
              <p:cNvPr id="9" name="Rectangle 8">
                <a:extLst>
                  <a:ext uri="{FF2B5EF4-FFF2-40B4-BE49-F238E27FC236}">
                    <a16:creationId xmlns:a16="http://schemas.microsoft.com/office/drawing/2014/main" id="{E45D4429-AE5E-834A-A28F-1CB757CEB4A8}"/>
                  </a:ext>
                </a:extLst>
              </p:cNvPr>
              <p:cNvSpPr>
                <a:spLocks noRot="1" noChangeAspect="1" noMove="1" noResize="1" noEditPoints="1" noAdjustHandles="1" noChangeArrowheads="1" noChangeShapeType="1" noTextEdit="1"/>
              </p:cNvSpPr>
              <p:nvPr/>
            </p:nvSpPr>
            <p:spPr>
              <a:xfrm>
                <a:off x="255656" y="4529666"/>
                <a:ext cx="2835968" cy="430887"/>
              </a:xfrm>
              <a:prstGeom prst="rect">
                <a:avLst/>
              </a:prstGeom>
              <a:blipFill>
                <a:blip r:embed="rId6"/>
                <a:stretch>
                  <a:fillRect b="-1142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DEB62AE9-9862-CF43-AE25-1A5859949501}"/>
              </a:ext>
            </a:extLst>
          </p:cNvPr>
          <p:cNvSpPr/>
          <p:nvPr/>
        </p:nvSpPr>
        <p:spPr>
          <a:xfrm>
            <a:off x="171064" y="5867400"/>
            <a:ext cx="8723244" cy="769441"/>
          </a:xfrm>
          <a:prstGeom prst="rect">
            <a:avLst/>
          </a:prstGeom>
        </p:spPr>
        <p:txBody>
          <a:bodyPr wrap="square">
            <a:spAutoFit/>
          </a:bodyPr>
          <a:lstStyle/>
          <a:p>
            <a:r>
              <a:rPr lang="en-US" sz="2200" b="1" dirty="0"/>
              <a:t>Not necessarily cumulative</a:t>
            </a:r>
            <a:r>
              <a:rPr lang="en-US" sz="2200" dirty="0"/>
              <a:t>: </a:t>
            </a:r>
          </a:p>
          <a:p>
            <a:r>
              <a:rPr lang="en-US" sz="2200" dirty="0"/>
              <a:t>Repeatedly adding a very small number to a large number may do nothing</a:t>
            </a:r>
          </a:p>
        </p:txBody>
      </p:sp>
      <p:pic>
        <p:nvPicPr>
          <p:cNvPr id="2" name="Picture 1">
            <a:extLst>
              <a:ext uri="{FF2B5EF4-FFF2-40B4-BE49-F238E27FC236}">
                <a16:creationId xmlns:a16="http://schemas.microsoft.com/office/drawing/2014/main" id="{51440D6F-50AC-5745-BDEE-D705E3F49C4F}"/>
              </a:ext>
            </a:extLst>
          </p:cNvPr>
          <p:cNvPicPr>
            <a:picLocks noChangeAspect="1"/>
          </p:cNvPicPr>
          <p:nvPr/>
        </p:nvPicPr>
        <p:blipFill>
          <a:blip r:embed="rId7"/>
          <a:stretch>
            <a:fillRect/>
          </a:stretch>
        </p:blipFill>
        <p:spPr>
          <a:xfrm>
            <a:off x="4038599" y="4086355"/>
            <a:ext cx="4686063" cy="1996902"/>
          </a:xfrm>
          <a:prstGeom prst="rect">
            <a:avLst/>
          </a:prstGeom>
        </p:spPr>
      </p:pic>
      <p:pic>
        <p:nvPicPr>
          <p:cNvPr id="3" name="Picture 2">
            <a:extLst>
              <a:ext uri="{FF2B5EF4-FFF2-40B4-BE49-F238E27FC236}">
                <a16:creationId xmlns:a16="http://schemas.microsoft.com/office/drawing/2014/main" id="{0065835A-E84F-7348-BDDB-8ABD99CE658E}"/>
              </a:ext>
            </a:extLst>
          </p:cNvPr>
          <p:cNvPicPr>
            <a:picLocks noChangeAspect="1"/>
          </p:cNvPicPr>
          <p:nvPr/>
        </p:nvPicPr>
        <p:blipFill>
          <a:blip r:embed="rId8"/>
          <a:stretch>
            <a:fillRect/>
          </a:stretch>
        </p:blipFill>
        <p:spPr>
          <a:xfrm>
            <a:off x="5463430" y="1028700"/>
            <a:ext cx="3215530" cy="3079279"/>
          </a:xfrm>
          <a:prstGeom prst="rect">
            <a:avLst/>
          </a:prstGeom>
        </p:spPr>
      </p:pic>
    </p:spTree>
    <p:extLst>
      <p:ext uri="{BB962C8B-B14F-4D97-AF65-F5344CB8AC3E}">
        <p14:creationId xmlns:p14="http://schemas.microsoft.com/office/powerpoint/2010/main" val="277708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1A1691-433B-954C-9595-3691B25B2B76}"/>
              </a:ext>
            </a:extLst>
          </p:cNvPr>
          <p:cNvSpPr txBox="1">
            <a:spLocks/>
          </p:cNvSpPr>
          <p:nvPr/>
        </p:nvSpPr>
        <p:spPr>
          <a:xfrm>
            <a:off x="393700" y="-152400"/>
            <a:ext cx="84455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 point arithmetic (basic idea)</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CA733DF-4D78-6C4F-8E04-1E42322AEB8A}"/>
                  </a:ext>
                </a:extLst>
              </p:cNvPr>
              <p:cNvSpPr/>
              <p:nvPr/>
            </p:nvSpPr>
            <p:spPr>
              <a:xfrm>
                <a:off x="254828" y="1905000"/>
                <a:ext cx="8723244" cy="4524315"/>
              </a:xfrm>
              <a:prstGeom prst="rect">
                <a:avLst/>
              </a:prstGeom>
            </p:spPr>
            <p:txBody>
              <a:bodyPr wrap="square">
                <a:spAutoFit/>
              </a:bodyPr>
              <a:lstStyle/>
              <a:p>
                <a:pPr marL="342900" indent="-342900">
                  <a:buFont typeface="Arial" panose="020B0604020202020204" pitchFamily="34" charset="0"/>
                  <a:buChar char="•"/>
                </a:pPr>
                <a:r>
                  <a:rPr lang="en-US" sz="3200" dirty="0">
                    <a:latin typeface="Perpetua" panose="02020502060401020303" pitchFamily="18" charset="77"/>
                  </a:rPr>
                  <a:t>First compute the exact result</a:t>
                </a:r>
              </a:p>
              <a:p>
                <a:pPr marL="342900" indent="-342900">
                  <a:buFont typeface="Arial" panose="020B0604020202020204" pitchFamily="34" charset="0"/>
                  <a:buChar char="•"/>
                </a:pPr>
                <a:r>
                  <a:rPr lang="en-US" sz="3200" dirty="0">
                    <a:latin typeface="Perpetua" panose="02020502060401020303" pitchFamily="18" charset="77"/>
                    <a:ea typeface="Cambria Math" charset="0"/>
                    <a:cs typeface="Cambria Math" charset="0"/>
                  </a:rPr>
                  <a:t>Then round the result to make it fit into the desired precision</a:t>
                </a:r>
              </a:p>
              <a:p>
                <a:endParaRPr lang="en-US" sz="3200" dirty="0">
                  <a:latin typeface="Perpetua" panose="02020502060401020303" pitchFamily="18" charset="77"/>
                  <a:ea typeface="Cambria Math" charset="0"/>
                  <a:cs typeface="Cambria Math" charset="0"/>
                </a:endParaRPr>
              </a:p>
              <a:p>
                <a:pPr marL="342900" indent="-342900">
                  <a:buFont typeface="Arial" panose="020B0604020202020204" pitchFamily="34" charset="0"/>
                  <a:buChar char="•"/>
                </a:pPr>
                <a14:m>
                  <m:oMath xmlns:m="http://schemas.openxmlformats.org/officeDocument/2006/math">
                    <m:r>
                      <a:rPr lang="en-US" sz="3200" i="1">
                        <a:latin typeface="Cambria Math" charset="0"/>
                        <a:ea typeface="Cambria Math" charset="0"/>
                        <a:cs typeface="Cambria Math" charset="0"/>
                      </a:rPr>
                      <m:t>𝑥</m:t>
                    </m:r>
                    <m:r>
                      <a:rPr lang="en-US" sz="3200" b="0" i="1" smtClean="0">
                        <a:latin typeface="Cambria Math" panose="02040503050406030204" pitchFamily="18" charset="0"/>
                        <a:ea typeface="Cambria Math" charset="0"/>
                        <a:cs typeface="Cambria Math" charset="0"/>
                      </a:rPr>
                      <m:t>+</m:t>
                    </m:r>
                    <m:r>
                      <a:rPr lang="en-US" sz="3200" b="0" i="1" smtClean="0">
                        <a:latin typeface="Cambria Math" panose="02040503050406030204" pitchFamily="18" charset="0"/>
                        <a:ea typeface="Cambria Math" charset="0"/>
                        <a:cs typeface="Cambria Math" charset="0"/>
                      </a:rPr>
                      <m:t>𝑦</m:t>
                    </m:r>
                    <m:r>
                      <a:rPr lang="en-US" sz="3200" b="0" i="1" smtClean="0">
                        <a:latin typeface="Cambria Math" panose="02040503050406030204" pitchFamily="18" charset="0"/>
                        <a:ea typeface="Cambria Math" charset="0"/>
                        <a:cs typeface="Cambria Math" charset="0"/>
                      </a:rPr>
                      <m:t>=</m:t>
                    </m:r>
                    <m:r>
                      <a:rPr lang="en-US" sz="3200" b="0" i="1" smtClean="0">
                        <a:latin typeface="Cambria Math" panose="02040503050406030204" pitchFamily="18" charset="0"/>
                        <a:ea typeface="Cambria Math" charset="0"/>
                        <a:cs typeface="Cambria Math" charset="0"/>
                      </a:rPr>
                      <m:t>𝑓𝑙</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panose="02040503050406030204" pitchFamily="18" charset="0"/>
                            <a:ea typeface="Cambria Math" charset="0"/>
                            <a:cs typeface="Cambria Math" charset="0"/>
                          </a:rPr>
                          <m:t>𝑥</m:t>
                        </m:r>
                        <m:r>
                          <a:rPr lang="en-US" sz="3200" b="0" i="1" smtClean="0">
                            <a:latin typeface="Cambria Math" panose="02040503050406030204" pitchFamily="18" charset="0"/>
                            <a:ea typeface="Cambria Math" charset="0"/>
                            <a:cs typeface="Cambria Math" charset="0"/>
                          </a:rPr>
                          <m:t>+</m:t>
                        </m:r>
                        <m:r>
                          <a:rPr lang="en-US" sz="3200" b="0" i="1" smtClean="0">
                            <a:latin typeface="Cambria Math" panose="02040503050406030204" pitchFamily="18" charset="0"/>
                            <a:ea typeface="Cambria Math" charset="0"/>
                            <a:cs typeface="Cambria Math" charset="0"/>
                          </a:rPr>
                          <m:t>𝑦</m:t>
                        </m:r>
                      </m:e>
                    </m:d>
                  </m:oMath>
                </a14:m>
                <a:endParaRPr lang="en-US" sz="3200" b="0" dirty="0">
                  <a:latin typeface="Perpetua" panose="02020502060401020303" pitchFamily="18" charset="77"/>
                  <a:ea typeface="Cambria Math" charset="0"/>
                  <a:cs typeface="Cambria Math" charset="0"/>
                </a:endParaRPr>
              </a:p>
              <a:p>
                <a:pPr marL="342900" indent="-342900">
                  <a:buFont typeface="Arial" panose="020B0604020202020204" pitchFamily="34" charset="0"/>
                  <a:buChar char="•"/>
                </a:pPr>
                <a:endParaRPr lang="en-US" sz="3200" b="0" dirty="0">
                  <a:latin typeface="Perpetua" panose="02020502060401020303" pitchFamily="18" charset="77"/>
                  <a:ea typeface="Cambria Math" charset="0"/>
                  <a:cs typeface="Cambria Math" charset="0"/>
                </a:endParaRPr>
              </a:p>
              <a:p>
                <a:pPr marL="342900" indent="-342900">
                  <a:buFont typeface="Arial" panose="020B0604020202020204" pitchFamily="34" charset="0"/>
                  <a:buChar char="•"/>
                </a:pPr>
                <a14:m>
                  <m:oMath xmlns:m="http://schemas.openxmlformats.org/officeDocument/2006/math">
                    <m:r>
                      <a:rPr lang="en-US" sz="3200" i="1">
                        <a:latin typeface="Cambria Math" charset="0"/>
                        <a:ea typeface="Cambria Math" charset="0"/>
                        <a:cs typeface="Cambria Math" charset="0"/>
                      </a:rPr>
                      <m:t>𝑥</m:t>
                    </m:r>
                    <m:r>
                      <a:rPr lang="en-US" sz="3200" b="0" i="1" smtClean="0">
                        <a:latin typeface="Cambria Math" panose="02040503050406030204" pitchFamily="18" charset="0"/>
                        <a:ea typeface="Cambria Math" charset="0"/>
                        <a:cs typeface="Cambria Math" charset="0"/>
                      </a:rPr>
                      <m:t> </m:t>
                    </m:r>
                    <m:r>
                      <a:rPr lang="en-US" sz="3200" i="1">
                        <a:latin typeface="Cambria Math" panose="02040503050406030204" pitchFamily="18" charset="0"/>
                        <a:ea typeface="Cambria Math" charset="0"/>
                        <a:cs typeface="Cambria Math" charset="0"/>
                      </a:rPr>
                      <m:t>×</m:t>
                    </m:r>
                    <m:r>
                      <a:rPr lang="en-US" sz="3200" b="0" i="1" smtClean="0">
                        <a:latin typeface="Cambria Math" panose="02040503050406030204" pitchFamily="18" charset="0"/>
                        <a:ea typeface="Cambria Math" charset="0"/>
                        <a:cs typeface="Cambria Math" charset="0"/>
                      </a:rPr>
                      <m:t> </m:t>
                    </m:r>
                    <m:r>
                      <a:rPr lang="en-US" sz="3200" i="1">
                        <a:latin typeface="Cambria Math" panose="02040503050406030204" pitchFamily="18" charset="0"/>
                        <a:ea typeface="Cambria Math" charset="0"/>
                        <a:cs typeface="Cambria Math" charset="0"/>
                      </a:rPr>
                      <m:t>𝑦</m:t>
                    </m:r>
                    <m:r>
                      <a:rPr lang="en-US" sz="3200" i="1">
                        <a:latin typeface="Cambria Math" panose="02040503050406030204" pitchFamily="18" charset="0"/>
                        <a:ea typeface="Cambria Math" charset="0"/>
                        <a:cs typeface="Cambria Math" charset="0"/>
                      </a:rPr>
                      <m:t>=</m:t>
                    </m:r>
                    <m:r>
                      <a:rPr lang="en-US" sz="3200" i="1">
                        <a:latin typeface="Cambria Math" panose="02040503050406030204" pitchFamily="18" charset="0"/>
                        <a:ea typeface="Cambria Math" charset="0"/>
                        <a:cs typeface="Cambria Math" charset="0"/>
                      </a:rPr>
                      <m:t>𝑓𝑙</m:t>
                    </m:r>
                    <m:d>
                      <m:dPr>
                        <m:ctrlPr>
                          <a:rPr lang="en-US" sz="3200" i="1">
                            <a:latin typeface="Cambria Math" panose="02040503050406030204" pitchFamily="18" charset="0"/>
                            <a:ea typeface="Cambria Math" charset="0"/>
                            <a:cs typeface="Cambria Math" charset="0"/>
                          </a:rPr>
                        </m:ctrlPr>
                      </m:dPr>
                      <m:e>
                        <m:r>
                          <a:rPr lang="en-US" sz="3200" i="1">
                            <a:latin typeface="Cambria Math" panose="02040503050406030204" pitchFamily="18" charset="0"/>
                            <a:ea typeface="Cambria Math" charset="0"/>
                            <a:cs typeface="Cambria Math" charset="0"/>
                          </a:rPr>
                          <m:t>𝑥</m:t>
                        </m:r>
                        <m:r>
                          <a:rPr lang="en-US" sz="3200" b="0" i="1" smtClean="0">
                            <a:latin typeface="Cambria Math" panose="02040503050406030204" pitchFamily="18" charset="0"/>
                            <a:ea typeface="Cambria Math" charset="0"/>
                            <a:cs typeface="Cambria Math" charset="0"/>
                          </a:rPr>
                          <m:t> </m:t>
                        </m:r>
                        <m:r>
                          <a:rPr lang="en-US" sz="3200" b="0" i="1" smtClean="0">
                            <a:latin typeface="Cambria Math" panose="02040503050406030204" pitchFamily="18" charset="0"/>
                            <a:ea typeface="Cambria Math" panose="02040503050406030204" pitchFamily="18" charset="0"/>
                            <a:cs typeface="Cambria Math" charset="0"/>
                          </a:rPr>
                          <m:t>× </m:t>
                        </m:r>
                        <m:r>
                          <a:rPr lang="en-US" sz="3200" i="1">
                            <a:latin typeface="Cambria Math" panose="02040503050406030204" pitchFamily="18" charset="0"/>
                            <a:ea typeface="Cambria Math" charset="0"/>
                            <a:cs typeface="Cambria Math" charset="0"/>
                          </a:rPr>
                          <m:t>𝑦</m:t>
                        </m:r>
                      </m:e>
                    </m:d>
                  </m:oMath>
                </a14:m>
                <a:endParaRPr lang="en-US" sz="3200" dirty="0">
                  <a:latin typeface="Perpetua" panose="02020502060401020303" pitchFamily="18" charset="77"/>
                  <a:ea typeface="Cambria Math" charset="0"/>
                  <a:cs typeface="Cambria Math" charset="0"/>
                </a:endParaRPr>
              </a:p>
              <a:p>
                <a:pPr marL="342900" indent="-342900">
                  <a:buFont typeface="Arial" panose="020B0604020202020204" pitchFamily="34" charset="0"/>
                  <a:buChar char="•"/>
                </a:pPr>
                <a:endParaRPr lang="en-US" sz="3200" dirty="0">
                  <a:latin typeface="Perpetua" panose="02020502060401020303" pitchFamily="18" charset="77"/>
                  <a:ea typeface="Cambria Math" charset="0"/>
                  <a:cs typeface="Cambria Math" charset="0"/>
                </a:endParaRPr>
              </a:p>
              <a:p>
                <a:pPr marL="342900" indent="-342900">
                  <a:buFont typeface="Arial" panose="020B0604020202020204" pitchFamily="34" charset="0"/>
                  <a:buChar char="•"/>
                </a:pPr>
                <a:endParaRPr lang="en-US" sz="3200" dirty="0">
                  <a:latin typeface="Perpetua" panose="02020502060401020303" pitchFamily="18" charset="77"/>
                  <a:ea typeface="Cambria Math" charset="0"/>
                  <a:cs typeface="Cambria Math" charset="0"/>
                </a:endParaRPr>
              </a:p>
            </p:txBody>
          </p:sp>
        </mc:Choice>
        <mc:Fallback xmlns="">
          <p:sp>
            <p:nvSpPr>
              <p:cNvPr id="6" name="Rectangle 5">
                <a:extLst>
                  <a:ext uri="{FF2B5EF4-FFF2-40B4-BE49-F238E27FC236}">
                    <a16:creationId xmlns:a16="http://schemas.microsoft.com/office/drawing/2014/main" id="{ACA733DF-4D78-6C4F-8E04-1E42322AEB8A}"/>
                  </a:ext>
                </a:extLst>
              </p:cNvPr>
              <p:cNvSpPr>
                <a:spLocks noRot="1" noChangeAspect="1" noMove="1" noResize="1" noEditPoints="1" noAdjustHandles="1" noChangeArrowheads="1" noChangeShapeType="1" noTextEdit="1"/>
              </p:cNvSpPr>
              <p:nvPr/>
            </p:nvSpPr>
            <p:spPr>
              <a:xfrm>
                <a:off x="254828" y="1905000"/>
                <a:ext cx="8723244" cy="4524315"/>
              </a:xfrm>
              <a:prstGeom prst="rect">
                <a:avLst/>
              </a:prstGeom>
              <a:blipFill>
                <a:blip r:embed="rId3"/>
                <a:stretch>
                  <a:fillRect l="-1453" t="-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217B88F-2082-C245-9E3C-3A34D5EFB1FB}"/>
                  </a:ext>
                </a:extLst>
              </p:cNvPr>
              <p:cNvSpPr/>
              <p:nvPr/>
            </p:nvSpPr>
            <p:spPr>
              <a:xfrm>
                <a:off x="2743200" y="1329034"/>
                <a:ext cx="30786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r>
                        <a:rPr lang="en-US" sz="2400" b="1" i="1" smtClean="0">
                          <a:solidFill>
                            <a:srgbClr val="FF0000"/>
                          </a:solidFill>
                          <a:latin typeface="Cambria Math" charset="0"/>
                          <a:ea typeface="Cambria Math" charset="0"/>
                          <a:cs typeface="Cambria Math" charset="0"/>
                        </a:rPr>
                        <m:t> </m:t>
                      </m:r>
                    </m:oMath>
                  </m:oMathPara>
                </a14:m>
                <a:endParaRPr lang="en-US" sz="2400" dirty="0"/>
              </a:p>
            </p:txBody>
          </p:sp>
        </mc:Choice>
        <mc:Fallback xmlns="">
          <p:sp>
            <p:nvSpPr>
              <p:cNvPr id="7" name="Rectangle 6">
                <a:extLst>
                  <a:ext uri="{FF2B5EF4-FFF2-40B4-BE49-F238E27FC236}">
                    <a16:creationId xmlns:a16="http://schemas.microsoft.com/office/drawing/2014/main" id="{8217B88F-2082-C245-9E3C-3A34D5EFB1FB}"/>
                  </a:ext>
                </a:extLst>
              </p:cNvPr>
              <p:cNvSpPr>
                <a:spLocks noRot="1" noChangeAspect="1" noMove="1" noResize="1" noEditPoints="1" noAdjustHandles="1" noChangeArrowheads="1" noChangeShapeType="1" noTextEdit="1"/>
              </p:cNvSpPr>
              <p:nvPr/>
            </p:nvSpPr>
            <p:spPr>
              <a:xfrm>
                <a:off x="2743200" y="1329034"/>
                <a:ext cx="3078663" cy="461665"/>
              </a:xfrm>
              <a:prstGeom prst="rect">
                <a:avLst/>
              </a:prstGeom>
              <a:blipFill>
                <a:blip r:embed="rId4"/>
                <a:stretch>
                  <a:fillRect r="-413" b="-13514"/>
                </a:stretch>
              </a:blipFill>
            </p:spPr>
            <p:txBody>
              <a:bodyPr/>
              <a:lstStyle/>
              <a:p>
                <a:r>
                  <a:rPr lang="en-US">
                    <a:noFill/>
                  </a:rPr>
                  <a:t> </a:t>
                </a:r>
              </a:p>
            </p:txBody>
          </p:sp>
        </mc:Fallback>
      </mc:AlternateContent>
    </p:spTree>
    <p:extLst>
      <p:ext uri="{BB962C8B-B14F-4D97-AF65-F5344CB8AC3E}">
        <p14:creationId xmlns:p14="http://schemas.microsoft.com/office/powerpoint/2010/main" val="417935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 point arithmetic</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8" name="Rectangle 17"/>
              <p:cNvSpPr/>
              <p:nvPr/>
            </p:nvSpPr>
            <p:spPr>
              <a:xfrm>
                <a:off x="304800" y="1123254"/>
                <a:ext cx="8723244" cy="769441"/>
              </a:xfrm>
              <a:prstGeom prst="rect">
                <a:avLst/>
              </a:prstGeom>
            </p:spPr>
            <p:txBody>
              <a:bodyPr wrap="square">
                <a:spAutoFit/>
              </a:bodyPr>
              <a:lstStyle/>
              <a:p>
                <a:r>
                  <a:rPr lang="en-US" sz="2200" dirty="0"/>
                  <a:t>Consider a number system such that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304800" y="1123254"/>
                <a:ext cx="8723244" cy="769441"/>
              </a:xfrm>
              <a:prstGeom prst="rect">
                <a:avLst/>
              </a:prstGeom>
              <a:blipFill rotWithShape="0">
                <a:blip r:embed="rId3"/>
                <a:stretch>
                  <a:fillRect l="-908" t="-5556" b="-63492"/>
                </a:stretch>
              </a:blipFill>
            </p:spPr>
            <p:txBody>
              <a:bodyPr/>
              <a:lstStyle/>
              <a:p>
                <a:r>
                  <a:rPr lang="en-US">
                    <a:noFill/>
                  </a:rPr>
                  <a:t> </a:t>
                </a:r>
              </a:p>
            </p:txBody>
          </p:sp>
        </mc:Fallback>
      </mc:AlternateContent>
      <p:sp>
        <p:nvSpPr>
          <p:cNvPr id="19" name="Rectangle 18"/>
          <p:cNvSpPr/>
          <p:nvPr/>
        </p:nvSpPr>
        <p:spPr>
          <a:xfrm>
            <a:off x="302455" y="2172156"/>
            <a:ext cx="8723244" cy="1938992"/>
          </a:xfrm>
          <a:prstGeom prst="rect">
            <a:avLst/>
          </a:prstGeom>
        </p:spPr>
        <p:txBody>
          <a:bodyPr wrap="square">
            <a:spAutoFit/>
          </a:bodyPr>
          <a:lstStyle/>
          <a:p>
            <a:r>
              <a:rPr lang="en-US" sz="2400" dirty="0"/>
              <a:t>Rough algorithm for addition and subtraction:</a:t>
            </a:r>
          </a:p>
          <a:p>
            <a:pPr marL="457200" indent="-457200">
              <a:buFont typeface="+mj-lt"/>
              <a:buAutoNum type="arabicPeriod"/>
            </a:pPr>
            <a:r>
              <a:rPr lang="en-US" sz="2400" dirty="0"/>
              <a:t>Bring both numbers onto a common exponent</a:t>
            </a:r>
          </a:p>
          <a:p>
            <a:pPr marL="457200" indent="-457200">
              <a:buFont typeface="+mj-lt"/>
              <a:buAutoNum type="arabicPeriod"/>
            </a:pPr>
            <a:r>
              <a:rPr lang="en-US" sz="2400" dirty="0"/>
              <a:t>Do “grade-school” operation</a:t>
            </a:r>
            <a:endParaRPr lang="en-US" sz="2400" i="1" dirty="0">
              <a:latin typeface="Cambria Math" charset="0"/>
              <a:ea typeface="Cambria Math" charset="0"/>
              <a:cs typeface="Cambria Math" charset="0"/>
            </a:endParaRPr>
          </a:p>
          <a:p>
            <a:pPr marL="457200" indent="-457200">
              <a:buFont typeface="+mj-lt"/>
              <a:buAutoNum type="arabicPeriod"/>
            </a:pPr>
            <a:r>
              <a:rPr lang="en-US" sz="2400" dirty="0"/>
              <a:t>Round result</a:t>
            </a:r>
            <a:endParaRPr lang="en-US" sz="2400" i="1" dirty="0">
              <a:latin typeface="Cambria Math" charset="0"/>
              <a:ea typeface="Cambria Math" charset="0"/>
              <a:cs typeface="Cambria Math" charset="0"/>
            </a:endParaRPr>
          </a:p>
          <a:p>
            <a:endParaRPr lang="en-US" sz="2400" dirty="0"/>
          </a:p>
        </p:txBody>
      </p:sp>
      <p:sp>
        <p:nvSpPr>
          <p:cNvPr id="21" name="Rectangle 20"/>
          <p:cNvSpPr/>
          <p:nvPr/>
        </p:nvSpPr>
        <p:spPr>
          <a:xfrm>
            <a:off x="302455" y="4074806"/>
            <a:ext cx="4785797" cy="461665"/>
          </a:xfrm>
          <a:prstGeom prst="rect">
            <a:avLst/>
          </a:prstGeom>
        </p:spPr>
        <p:txBody>
          <a:bodyPr wrap="none">
            <a:spAutoFit/>
          </a:bodyPr>
          <a:lstStyle/>
          <a:p>
            <a:pPr marL="342900" indent="-342900">
              <a:buFont typeface="Arial" charset="0"/>
              <a:buChar char="•"/>
            </a:pPr>
            <a:r>
              <a:rPr lang="en-US" sz="2400" b="1" dirty="0"/>
              <a:t>Example 1: No rounding needed</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5DF4B9A-8D35-CB49-886C-4B7409D0B00C}"/>
                  </a:ext>
                </a:extLst>
              </p:cNvPr>
              <p:cNvSpPr/>
              <p:nvPr/>
            </p:nvSpPr>
            <p:spPr>
              <a:xfrm>
                <a:off x="1050289" y="4815932"/>
                <a:ext cx="2565894"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𝑎</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m:t>
                              </m:r>
                              <m:r>
                                <a:rPr lang="en-US" sz="2400" i="1">
                                  <a:latin typeface="Cambria Math" charset="0"/>
                                </a:rPr>
                                <m:t>0</m:t>
                              </m:r>
                              <m:r>
                                <a:rPr lang="en-US" sz="2400" b="0" i="1" smtClean="0">
                                  <a:latin typeface="Cambria Math" charset="0"/>
                                </a:rPr>
                                <m:t>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𝑏</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00</m:t>
                              </m:r>
                              <m:r>
                                <a:rPr lang="en-US" sz="2400" i="1">
                                  <a:latin typeface="Cambria Math" charset="0"/>
                                </a:rPr>
                                <m:t>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charset="0"/>
                              <a:ea typeface="Cambria Math" charset="0"/>
                              <a:cs typeface="Cambria Math" charset="0"/>
                            </a:rPr>
                            <m:t>1</m:t>
                          </m:r>
                        </m:sup>
                      </m:sSup>
                    </m:oMath>
                  </m:oMathPara>
                </a14:m>
                <a:endParaRPr lang="en-US" sz="2400" dirty="0"/>
              </a:p>
            </p:txBody>
          </p:sp>
        </mc:Choice>
        <mc:Fallback xmlns="">
          <p:sp>
            <p:nvSpPr>
              <p:cNvPr id="8" name="Rectangle 7">
                <a:extLst>
                  <a:ext uri="{FF2B5EF4-FFF2-40B4-BE49-F238E27FC236}">
                    <a16:creationId xmlns:a16="http://schemas.microsoft.com/office/drawing/2014/main" id="{25DF4B9A-8D35-CB49-886C-4B7409D0B00C}"/>
                  </a:ext>
                </a:extLst>
              </p:cNvPr>
              <p:cNvSpPr>
                <a:spLocks noRot="1" noChangeAspect="1" noMove="1" noResize="1" noEditPoints="1" noAdjustHandles="1" noChangeArrowheads="1" noChangeShapeType="1" noTextEdit="1"/>
              </p:cNvSpPr>
              <p:nvPr/>
            </p:nvSpPr>
            <p:spPr>
              <a:xfrm>
                <a:off x="1050289" y="4815932"/>
                <a:ext cx="2565894" cy="830997"/>
              </a:xfrm>
              <a:prstGeom prst="rect">
                <a:avLst/>
              </a:prstGeom>
              <a:blipFill>
                <a:blip r:embed="rId4"/>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52C3C08-C710-1048-B3F2-CD24EFEFE9F2}"/>
                  </a:ext>
                </a:extLst>
              </p:cNvPr>
              <p:cNvSpPr/>
              <p:nvPr/>
            </p:nvSpPr>
            <p:spPr>
              <a:xfrm>
                <a:off x="1050289" y="5765499"/>
                <a:ext cx="59661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0</m:t>
                              </m:r>
                              <m:r>
                                <a:rPr lang="en-US" sz="2400" i="1">
                                  <a:latin typeface="Cambria Math" charset="0"/>
                                </a:rPr>
                                <m:t>.</m:t>
                              </m:r>
                              <m:r>
                                <a:rPr lang="en-US" sz="2400" b="0" i="1" smtClean="0">
                                  <a:latin typeface="Cambria Math" charset="0"/>
                                </a:rPr>
                                <m:t>110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m:t>
                              </m:r>
                              <m:r>
                                <a:rPr lang="en-US" sz="2400" i="1">
                                  <a:latin typeface="Cambria Math" charset="0"/>
                                </a:rPr>
                                <m:t>011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2</m:t>
                          </m:r>
                        </m:sup>
                      </m:sSup>
                    </m:oMath>
                  </m:oMathPara>
                </a14:m>
                <a:endParaRPr lang="en-US" sz="2400" dirty="0">
                  <a:ea typeface="Cambria Math" charset="0"/>
                  <a:cs typeface="Cambria Math" charset="0"/>
                </a:endParaRPr>
              </a:p>
            </p:txBody>
          </p:sp>
        </mc:Choice>
        <mc:Fallback xmlns="">
          <p:sp>
            <p:nvSpPr>
              <p:cNvPr id="9" name="Rectangle 8">
                <a:extLst>
                  <a:ext uri="{FF2B5EF4-FFF2-40B4-BE49-F238E27FC236}">
                    <a16:creationId xmlns:a16="http://schemas.microsoft.com/office/drawing/2014/main" id="{252C3C08-C710-1048-B3F2-CD24EFEFE9F2}"/>
                  </a:ext>
                </a:extLst>
              </p:cNvPr>
              <p:cNvSpPr>
                <a:spLocks noRot="1" noChangeAspect="1" noMove="1" noResize="1" noEditPoints="1" noAdjustHandles="1" noChangeArrowheads="1" noChangeShapeType="1" noTextEdit="1"/>
              </p:cNvSpPr>
              <p:nvPr/>
            </p:nvSpPr>
            <p:spPr>
              <a:xfrm>
                <a:off x="1050289" y="5765499"/>
                <a:ext cx="5966184" cy="461665"/>
              </a:xfrm>
              <a:prstGeom prst="rect">
                <a:avLst/>
              </a:prstGeom>
              <a:blipFill>
                <a:blip r:embed="rId5"/>
                <a:stretch>
                  <a:fillRect b="-16216"/>
                </a:stretch>
              </a:blipFill>
            </p:spPr>
            <p:txBody>
              <a:bodyPr/>
              <a:lstStyle/>
              <a:p>
                <a:r>
                  <a:rPr lang="en-US">
                    <a:noFill/>
                  </a:rPr>
                  <a:t> </a:t>
                </a:r>
              </a:p>
            </p:txBody>
          </p:sp>
        </mc:Fallback>
      </mc:AlternateContent>
    </p:spTree>
    <p:extLst>
      <p:ext uri="{BB962C8B-B14F-4D97-AF65-F5344CB8AC3E}">
        <p14:creationId xmlns:p14="http://schemas.microsoft.com/office/powerpoint/2010/main" val="20258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 point arithmetic</a:t>
            </a:r>
          </a:p>
        </p:txBody>
      </p:sp>
      <p:sp>
        <p:nvSpPr>
          <p:cNvPr id="3" name="TextBox 2"/>
          <p:cNvSpPr txBox="1"/>
          <p:nvPr/>
        </p:nvSpPr>
        <p:spPr>
          <a:xfrm>
            <a:off x="9392920" y="420467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8" name="Rectangle 17"/>
              <p:cNvSpPr/>
              <p:nvPr/>
            </p:nvSpPr>
            <p:spPr>
              <a:xfrm>
                <a:off x="304800" y="1123254"/>
                <a:ext cx="8723244" cy="769441"/>
              </a:xfrm>
              <a:prstGeom prst="rect">
                <a:avLst/>
              </a:prstGeom>
            </p:spPr>
            <p:txBody>
              <a:bodyPr wrap="square">
                <a:spAutoFit/>
              </a:bodyPr>
              <a:lstStyle/>
              <a:p>
                <a:r>
                  <a:rPr lang="en-US" sz="2200" dirty="0"/>
                  <a:t>Consider a number system such that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304800" y="1123254"/>
                <a:ext cx="8723244" cy="769441"/>
              </a:xfrm>
              <a:prstGeom prst="rect">
                <a:avLst/>
              </a:prstGeom>
              <a:blipFill rotWithShape="0">
                <a:blip r:embed="rId3"/>
                <a:stretch>
                  <a:fillRect l="-908" t="-5556" b="-63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BFFAA1E-FA0C-1345-AC72-F9FD3233D48A}"/>
                  </a:ext>
                </a:extLst>
              </p:cNvPr>
              <p:cNvSpPr/>
              <p:nvPr/>
            </p:nvSpPr>
            <p:spPr>
              <a:xfrm>
                <a:off x="1022154" y="2514600"/>
                <a:ext cx="2643865" cy="862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𝑎</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m:t>
                              </m:r>
                              <m:r>
                                <a:rPr lang="en-US" sz="2400" i="1">
                                  <a:latin typeface="Cambria Math" charset="0"/>
                                </a:rPr>
                                <m:t>0</m:t>
                              </m:r>
                              <m:r>
                                <a:rPr lang="en-US" sz="2400" b="0" i="1" smtClean="0">
                                  <a:latin typeface="Cambria Math" charset="0"/>
                                </a:rPr>
                                <m:t>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0</m:t>
                          </m:r>
                        </m:sup>
                      </m:sSup>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𝑏</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000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0</m:t>
                          </m:r>
                        </m:sup>
                      </m:sSup>
                    </m:oMath>
                  </m:oMathPara>
                </a14:m>
                <a:endParaRPr lang="en-US" sz="2400" dirty="0"/>
              </a:p>
            </p:txBody>
          </p:sp>
        </mc:Choice>
        <mc:Fallback xmlns="">
          <p:sp>
            <p:nvSpPr>
              <p:cNvPr id="10" name="Rectangle 9">
                <a:extLst>
                  <a:ext uri="{FF2B5EF4-FFF2-40B4-BE49-F238E27FC236}">
                    <a16:creationId xmlns:a16="http://schemas.microsoft.com/office/drawing/2014/main" id="{1BFFAA1E-FA0C-1345-AC72-F9FD3233D48A}"/>
                  </a:ext>
                </a:extLst>
              </p:cNvPr>
              <p:cNvSpPr>
                <a:spLocks noRot="1" noChangeAspect="1" noMove="1" noResize="1" noEditPoints="1" noAdjustHandles="1" noChangeArrowheads="1" noChangeShapeType="1" noTextEdit="1"/>
              </p:cNvSpPr>
              <p:nvPr/>
            </p:nvSpPr>
            <p:spPr>
              <a:xfrm>
                <a:off x="1022154" y="2514600"/>
                <a:ext cx="2643865" cy="862608"/>
              </a:xfrm>
              <a:prstGeom prst="rect">
                <a:avLst/>
              </a:prstGeom>
              <a:blipFill>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D3774E-18A5-1744-A3F1-7F68AF6A80C8}"/>
                  </a:ext>
                </a:extLst>
              </p:cNvPr>
              <p:cNvSpPr/>
              <p:nvPr/>
            </p:nvSpPr>
            <p:spPr>
              <a:xfrm>
                <a:off x="1022154" y="3464167"/>
                <a:ext cx="38329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0</m:t>
                              </m:r>
                              <m:r>
                                <a:rPr lang="en-US" sz="2400" i="1">
                                  <a:latin typeface="Cambria Math" charset="0"/>
                                </a:rPr>
                                <m:t>.</m:t>
                              </m:r>
                              <m:r>
                                <a:rPr lang="en-US" sz="2400" b="0" i="1" smtClean="0">
                                  <a:latin typeface="Cambria Math" charset="0"/>
                                </a:rPr>
                                <m:t>101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0</m:t>
                          </m:r>
                        </m:sup>
                      </m:sSup>
                    </m:oMath>
                  </m:oMathPara>
                </a14:m>
                <a:endParaRPr lang="en-US" sz="2400" dirty="0">
                  <a:ea typeface="Cambria Math" charset="0"/>
                  <a:cs typeface="Cambria Math" charset="0"/>
                </a:endParaRPr>
              </a:p>
            </p:txBody>
          </p:sp>
        </mc:Choice>
        <mc:Fallback xmlns="">
          <p:sp>
            <p:nvSpPr>
              <p:cNvPr id="12" name="Rectangle 11">
                <a:extLst>
                  <a:ext uri="{FF2B5EF4-FFF2-40B4-BE49-F238E27FC236}">
                    <a16:creationId xmlns:a16="http://schemas.microsoft.com/office/drawing/2014/main" id="{FDD3774E-18A5-1744-A3F1-7F68AF6A80C8}"/>
                  </a:ext>
                </a:extLst>
              </p:cNvPr>
              <p:cNvSpPr>
                <a:spLocks noRot="1" noChangeAspect="1" noMove="1" noResize="1" noEditPoints="1" noAdjustHandles="1" noChangeArrowheads="1" noChangeShapeType="1" noTextEdit="1"/>
              </p:cNvSpPr>
              <p:nvPr/>
            </p:nvSpPr>
            <p:spPr>
              <a:xfrm>
                <a:off x="1022154" y="3464167"/>
                <a:ext cx="3832908" cy="461665"/>
              </a:xfrm>
              <a:prstGeom prst="rect">
                <a:avLst/>
              </a:prstGeom>
              <a:blipFill>
                <a:blip r:embed="rId5"/>
                <a:stretch>
                  <a:fillRect b="-13514"/>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54DF301C-8EE7-BE43-89FF-37B8CAA376CB}"/>
              </a:ext>
            </a:extLst>
          </p:cNvPr>
          <p:cNvSpPr/>
          <p:nvPr/>
        </p:nvSpPr>
        <p:spPr>
          <a:xfrm>
            <a:off x="274320" y="2037072"/>
            <a:ext cx="4372223" cy="461665"/>
          </a:xfrm>
          <a:prstGeom prst="rect">
            <a:avLst/>
          </a:prstGeom>
        </p:spPr>
        <p:txBody>
          <a:bodyPr wrap="none">
            <a:spAutoFit/>
          </a:bodyPr>
          <a:lstStyle/>
          <a:p>
            <a:pPr marL="342900" indent="-342900">
              <a:buFont typeface="Arial" charset="0"/>
              <a:buChar char="•"/>
            </a:pPr>
            <a:r>
              <a:rPr lang="en-US" sz="2400" b="1" dirty="0"/>
              <a:t>Example 2: Require rounding</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BB13390-518F-3940-A079-A6E825CE4FD2}"/>
                  </a:ext>
                </a:extLst>
              </p:cNvPr>
              <p:cNvSpPr/>
              <p:nvPr/>
            </p:nvSpPr>
            <p:spPr>
              <a:xfrm>
                <a:off x="855474" y="4891262"/>
                <a:ext cx="2730426"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𝑎</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m:t>
                              </m:r>
                              <m:r>
                                <a:rPr lang="en-US" sz="2400" i="1">
                                  <a:latin typeface="Cambria Math" charset="0"/>
                                </a:rPr>
                                <m:t>0</m:t>
                              </m:r>
                              <m:r>
                                <a:rPr lang="en-US" sz="2400" b="0" i="1" smtClean="0">
                                  <a:latin typeface="Cambria Math" charset="0"/>
                                </a:rPr>
                                <m:t>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𝑏</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100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p>
            </p:txBody>
          </p:sp>
        </mc:Choice>
        <mc:Fallback xmlns="">
          <p:sp>
            <p:nvSpPr>
              <p:cNvPr id="15" name="Rectangle 14">
                <a:extLst>
                  <a:ext uri="{FF2B5EF4-FFF2-40B4-BE49-F238E27FC236}">
                    <a16:creationId xmlns:a16="http://schemas.microsoft.com/office/drawing/2014/main" id="{9BB13390-518F-3940-A079-A6E825CE4FD2}"/>
                  </a:ext>
                </a:extLst>
              </p:cNvPr>
              <p:cNvSpPr>
                <a:spLocks noRot="1" noChangeAspect="1" noMove="1" noResize="1" noEditPoints="1" noAdjustHandles="1" noChangeArrowheads="1" noChangeShapeType="1" noTextEdit="1"/>
              </p:cNvSpPr>
              <p:nvPr/>
            </p:nvSpPr>
            <p:spPr>
              <a:xfrm>
                <a:off x="855474" y="4891262"/>
                <a:ext cx="2730426" cy="830997"/>
              </a:xfrm>
              <a:prstGeom prst="rect">
                <a:avLst/>
              </a:prstGeom>
              <a:blipFill>
                <a:blip r:embed="rId6"/>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19CB1FA-FBCF-6A48-8CE4-5774CBBC7D8F}"/>
                  </a:ext>
                </a:extLst>
              </p:cNvPr>
              <p:cNvSpPr/>
              <p:nvPr/>
            </p:nvSpPr>
            <p:spPr>
              <a:xfrm>
                <a:off x="855474" y="5840829"/>
                <a:ext cx="78888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100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a:rPr lang="en-US" sz="2400" i="1" smtClean="0">
                                  <a:latin typeface="Cambria Math" charset="0"/>
                                </a:rPr>
                                <m:t>0</m:t>
                              </m:r>
                              <m:r>
                                <a:rPr lang="en-US" sz="2400" b="0" i="1" smtClean="0">
                                  <a:latin typeface="Cambria Math" charset="0"/>
                                </a:rPr>
                                <m:t>.011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r>
                        <a:rPr lang="en-US" sz="2400" b="0" i="1" smtClean="0">
                          <a:latin typeface="Cambria Math" charset="0"/>
                          <a:ea typeface="Cambria Math" charset="0"/>
                          <a:cs typeface="Cambria Math" charset="0"/>
                        </a:rPr>
                        <m:t>=</m:t>
                      </m:r>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a:rPr lang="en-US" sz="2400" b="0" i="1" smtClean="0">
                                  <a:latin typeface="Cambria Math" charset="0"/>
                                </a:rPr>
                                <m:t>1</m:t>
                              </m:r>
                              <m:r>
                                <a:rPr lang="en-US" sz="2400" i="1">
                                  <a:latin typeface="Cambria Math" charset="0"/>
                                </a:rPr>
                                <m:t>.</m:t>
                              </m:r>
                              <m:r>
                                <a:rPr lang="en-US" sz="2400" b="0" i="1" smtClean="0">
                                  <a:latin typeface="Cambria Math" charset="0"/>
                                </a:rPr>
                                <m:t>1</m:t>
                              </m:r>
                              <m:r>
                                <a:rPr lang="en-US" sz="2400" i="1">
                                  <a:latin typeface="Cambria Math" charset="0"/>
                                </a:rPr>
                                <m:t>11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charset="0"/>
                              <a:ea typeface="Cambria Math" charset="0"/>
                              <a:cs typeface="Cambria Math" charset="0"/>
                            </a:rPr>
                            <m:t>1</m:t>
                          </m:r>
                        </m:sup>
                      </m:sSup>
                    </m:oMath>
                  </m:oMathPara>
                </a14:m>
                <a:endParaRPr lang="en-US" sz="2400" dirty="0">
                  <a:ea typeface="Cambria Math" charset="0"/>
                  <a:cs typeface="Cambria Math" charset="0"/>
                </a:endParaRPr>
              </a:p>
            </p:txBody>
          </p:sp>
        </mc:Choice>
        <mc:Fallback xmlns="">
          <p:sp>
            <p:nvSpPr>
              <p:cNvPr id="16" name="Rectangle 15">
                <a:extLst>
                  <a:ext uri="{FF2B5EF4-FFF2-40B4-BE49-F238E27FC236}">
                    <a16:creationId xmlns:a16="http://schemas.microsoft.com/office/drawing/2014/main" id="{319CB1FA-FBCF-6A48-8CE4-5774CBBC7D8F}"/>
                  </a:ext>
                </a:extLst>
              </p:cNvPr>
              <p:cNvSpPr>
                <a:spLocks noRot="1" noChangeAspect="1" noMove="1" noResize="1" noEditPoints="1" noAdjustHandles="1" noChangeArrowheads="1" noChangeShapeType="1" noTextEdit="1"/>
              </p:cNvSpPr>
              <p:nvPr/>
            </p:nvSpPr>
            <p:spPr>
              <a:xfrm>
                <a:off x="855474" y="5840829"/>
                <a:ext cx="7888826" cy="461665"/>
              </a:xfrm>
              <a:prstGeom prst="rect">
                <a:avLst/>
              </a:prstGeom>
              <a:blipFill>
                <a:blip r:embed="rId7"/>
                <a:stretch>
                  <a:fillRect b="-16216"/>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973B2F7-A2BB-B64A-B5EB-B54B7A8C7F86}"/>
              </a:ext>
            </a:extLst>
          </p:cNvPr>
          <p:cNvSpPr/>
          <p:nvPr/>
        </p:nvSpPr>
        <p:spPr>
          <a:xfrm>
            <a:off x="274320" y="4254715"/>
            <a:ext cx="1946367" cy="461665"/>
          </a:xfrm>
          <a:prstGeom prst="rect">
            <a:avLst/>
          </a:prstGeom>
        </p:spPr>
        <p:txBody>
          <a:bodyPr wrap="none">
            <a:spAutoFit/>
          </a:bodyPr>
          <a:lstStyle/>
          <a:p>
            <a:pPr marL="342900" indent="-342900">
              <a:buFont typeface="Arial" charset="0"/>
              <a:buChar char="•"/>
            </a:pPr>
            <a:r>
              <a:rPr lang="en-US" sz="2400" b="1" dirty="0"/>
              <a:t>Example 3:</a:t>
            </a:r>
          </a:p>
        </p:txBody>
      </p:sp>
    </p:spTree>
    <p:extLst>
      <p:ext uri="{BB962C8B-B14F-4D97-AF65-F5344CB8AC3E}">
        <p14:creationId xmlns:p14="http://schemas.microsoft.com/office/powerpoint/2010/main" val="58653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 point arithmetic</a:t>
            </a:r>
          </a:p>
        </p:txBody>
      </p:sp>
      <mc:AlternateContent xmlns:mc="http://schemas.openxmlformats.org/markup-compatibility/2006" xmlns:a14="http://schemas.microsoft.com/office/drawing/2010/main">
        <mc:Choice Requires="a14">
          <p:sp>
            <p:nvSpPr>
              <p:cNvPr id="18" name="Rectangle 17"/>
              <p:cNvSpPr/>
              <p:nvPr/>
            </p:nvSpPr>
            <p:spPr>
              <a:xfrm>
                <a:off x="304800" y="990600"/>
                <a:ext cx="8723244" cy="769441"/>
              </a:xfrm>
              <a:prstGeom prst="rect">
                <a:avLst/>
              </a:prstGeom>
            </p:spPr>
            <p:txBody>
              <a:bodyPr wrap="square">
                <a:spAutoFit/>
              </a:bodyPr>
              <a:lstStyle/>
              <a:p>
                <a:r>
                  <a:rPr lang="en-US" sz="2200" dirty="0"/>
                  <a:t>Consider a number system such that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4</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304800" y="990600"/>
                <a:ext cx="8723244" cy="769441"/>
              </a:xfrm>
              <a:prstGeom prst="rect">
                <a:avLst/>
              </a:prstGeom>
              <a:blipFill>
                <a:blip r:embed="rId3"/>
                <a:stretch>
                  <a:fillRect l="-1019" t="-161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022154" y="2529881"/>
                <a:ext cx="2813784" cy="862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𝑎</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m:t>
                              </m:r>
                              <m:r>
                                <a:rPr lang="en-US" sz="2400" i="1">
                                  <a:latin typeface="Cambria Math" charset="0"/>
                                </a:rPr>
                                <m:t>0</m:t>
                              </m:r>
                              <m:r>
                                <a:rPr lang="en-US" sz="2400" b="0" i="1" smtClean="0">
                                  <a:latin typeface="Cambria Math" charset="0"/>
                                </a:rPr>
                                <m:t>11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𝑏</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1010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1022154" y="2529881"/>
                <a:ext cx="2813784" cy="862608"/>
              </a:xfrm>
              <a:prstGeom prst="rect">
                <a:avLst/>
              </a:prstGeom>
              <a:blipFill>
                <a:blip r:embed="rId4"/>
                <a:stretch>
                  <a:fillRect b="-4348"/>
                </a:stretch>
              </a:blipFill>
            </p:spPr>
            <p:txBody>
              <a:bodyPr/>
              <a:lstStyle/>
              <a:p>
                <a:r>
                  <a:rPr lang="en-US">
                    <a:noFill/>
                  </a:rPr>
                  <a:t> </a:t>
                </a:r>
              </a:p>
            </p:txBody>
          </p:sp>
        </mc:Fallback>
      </mc:AlternateContent>
      <p:sp>
        <p:nvSpPr>
          <p:cNvPr id="21" name="Rectangle 20"/>
          <p:cNvSpPr/>
          <p:nvPr/>
        </p:nvSpPr>
        <p:spPr>
          <a:xfrm>
            <a:off x="274320" y="1904418"/>
            <a:ext cx="1946367" cy="461665"/>
          </a:xfrm>
          <a:prstGeom prst="rect">
            <a:avLst/>
          </a:prstGeom>
        </p:spPr>
        <p:txBody>
          <a:bodyPr wrap="none">
            <a:spAutoFit/>
          </a:bodyPr>
          <a:lstStyle/>
          <a:p>
            <a:pPr marL="342900" indent="-342900">
              <a:buFont typeface="Arial" charset="0"/>
              <a:buChar char="•"/>
            </a:pPr>
            <a:r>
              <a:rPr lang="en-US" sz="2400" b="1" dirty="0"/>
              <a:t>Example 4:</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007E579-7101-7A43-970E-01EA39052A15}"/>
                  </a:ext>
                </a:extLst>
              </p:cNvPr>
              <p:cNvSpPr/>
              <p:nvPr/>
            </p:nvSpPr>
            <p:spPr>
              <a:xfrm>
                <a:off x="1022154" y="3520481"/>
                <a:ext cx="38263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d>
                            <m:dPr>
                              <m:ctrlPr>
                                <a:rPr lang="mr-IN" sz="2400" i="1">
                                  <a:latin typeface="Cambria Math" panose="02040503050406030204" pitchFamily="18" charset="0"/>
                                </a:rPr>
                              </m:ctrlPr>
                            </m:dPr>
                            <m:e>
                              <m:r>
                                <a:rPr lang="en-US" sz="2400" b="0" i="1" smtClean="0">
                                  <a:latin typeface="Cambria Math" charset="0"/>
                                </a:rPr>
                                <m:t>0.000</m:t>
                              </m:r>
                              <m:r>
                                <a:rPr lang="en-US" sz="2400" i="1" smtClean="0">
                                  <a:latin typeface="Cambria Math" charset="0"/>
                                </a:rPr>
                                <m:t>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ea typeface="Cambria Math" charset="0"/>
                  <a:cs typeface="Cambria Math" charset="0"/>
                </a:endParaRPr>
              </a:p>
            </p:txBody>
          </p:sp>
        </mc:Choice>
        <mc:Fallback xmlns="">
          <p:sp>
            <p:nvSpPr>
              <p:cNvPr id="6" name="Rectangle 5">
                <a:extLst>
                  <a:ext uri="{FF2B5EF4-FFF2-40B4-BE49-F238E27FC236}">
                    <a16:creationId xmlns:a16="http://schemas.microsoft.com/office/drawing/2014/main" id="{9007E579-7101-7A43-970E-01EA39052A15}"/>
                  </a:ext>
                </a:extLst>
              </p:cNvPr>
              <p:cNvSpPr>
                <a:spLocks noRot="1" noChangeAspect="1" noMove="1" noResize="1" noEditPoints="1" noAdjustHandles="1" noChangeArrowheads="1" noChangeShapeType="1" noTextEdit="1"/>
              </p:cNvSpPr>
              <p:nvPr/>
            </p:nvSpPr>
            <p:spPr>
              <a:xfrm>
                <a:off x="1022154" y="3520481"/>
                <a:ext cx="3826304" cy="461665"/>
              </a:xfrm>
              <a:prstGeom prst="rect">
                <a:avLst/>
              </a:prstGeom>
              <a:blipFill>
                <a:blip r:embed="rId5"/>
                <a:stretch>
                  <a:fillRect b="-13158"/>
                </a:stretch>
              </a:blipFill>
            </p:spPr>
            <p:txBody>
              <a:bodyPr/>
              <a:lstStyle/>
              <a:p>
                <a:r>
                  <a:rPr lang="en-US">
                    <a:noFill/>
                  </a:rPr>
                  <a:t> </a:t>
                </a:r>
              </a:p>
            </p:txBody>
          </p:sp>
        </mc:Fallback>
      </mc:AlternateContent>
    </p:spTree>
    <p:extLst>
      <p:ext uri="{BB962C8B-B14F-4D97-AF65-F5344CB8AC3E}">
        <p14:creationId xmlns:p14="http://schemas.microsoft.com/office/powerpoint/2010/main" val="243407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 point arithmetic</a:t>
            </a:r>
          </a:p>
        </p:txBody>
      </p:sp>
      <mc:AlternateContent xmlns:mc="http://schemas.openxmlformats.org/markup-compatibility/2006" xmlns:a14="http://schemas.microsoft.com/office/drawing/2010/main">
        <mc:Choice Requires="a14">
          <p:sp>
            <p:nvSpPr>
              <p:cNvPr id="18" name="Rectangle 17"/>
              <p:cNvSpPr/>
              <p:nvPr/>
            </p:nvSpPr>
            <p:spPr>
              <a:xfrm>
                <a:off x="304800" y="990600"/>
                <a:ext cx="8723244" cy="769441"/>
              </a:xfrm>
              <a:prstGeom prst="rect">
                <a:avLst/>
              </a:prstGeom>
            </p:spPr>
            <p:txBody>
              <a:bodyPr wrap="square">
                <a:spAutoFit/>
              </a:bodyPr>
              <a:lstStyle/>
              <a:p>
                <a:r>
                  <a:rPr lang="en-US" sz="2200" dirty="0"/>
                  <a:t>Consider a number system such that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4</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p:txBody>
          </p:sp>
        </mc:Choice>
        <mc:Fallback xmlns="">
          <p:sp>
            <p:nvSpPr>
              <p:cNvPr id="18" name="Rectangle 17"/>
              <p:cNvSpPr>
                <a:spLocks noRot="1" noChangeAspect="1" noMove="1" noResize="1" noEditPoints="1" noAdjustHandles="1" noChangeArrowheads="1" noChangeShapeType="1" noTextEdit="1"/>
              </p:cNvSpPr>
              <p:nvPr/>
            </p:nvSpPr>
            <p:spPr>
              <a:xfrm>
                <a:off x="304800" y="990600"/>
                <a:ext cx="8723244" cy="769441"/>
              </a:xfrm>
              <a:prstGeom prst="rect">
                <a:avLst/>
              </a:prstGeom>
              <a:blipFill>
                <a:blip r:embed="rId3"/>
                <a:stretch>
                  <a:fillRect l="-1019" t="-161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022154" y="2529881"/>
                <a:ext cx="2813784" cy="862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𝑎</m:t>
                          </m:r>
                          <m:r>
                            <a:rPr lang="en-US" sz="2400" b="0" i="1" smtClean="0">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m:t>
                              </m:r>
                              <m:r>
                                <a:rPr lang="en-US" sz="2400" i="1">
                                  <a:latin typeface="Cambria Math" charset="0"/>
                                </a:rPr>
                                <m:t>0</m:t>
                              </m:r>
                              <m:r>
                                <a:rPr lang="en-US" sz="2400" b="0" i="1" smtClean="0">
                                  <a:latin typeface="Cambria Math" charset="0"/>
                                </a:rPr>
                                <m:t>11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𝑏</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1010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1022154" y="2529881"/>
                <a:ext cx="2813784" cy="862608"/>
              </a:xfrm>
              <a:prstGeom prst="rect">
                <a:avLst/>
              </a:prstGeom>
              <a:blipFill>
                <a:blip r:embed="rId4"/>
                <a:stretch>
                  <a:fillRect b="-4348"/>
                </a:stretch>
              </a:blipFill>
            </p:spPr>
            <p:txBody>
              <a:bodyPr/>
              <a:lstStyle/>
              <a:p>
                <a:r>
                  <a:rPr lang="en-US">
                    <a:noFill/>
                  </a:rPr>
                  <a:t> </a:t>
                </a:r>
              </a:p>
            </p:txBody>
          </p:sp>
        </mc:Fallback>
      </mc:AlternateContent>
      <p:sp>
        <p:nvSpPr>
          <p:cNvPr id="21" name="Rectangle 20"/>
          <p:cNvSpPr/>
          <p:nvPr/>
        </p:nvSpPr>
        <p:spPr>
          <a:xfrm>
            <a:off x="274320" y="1904418"/>
            <a:ext cx="1946367" cy="461665"/>
          </a:xfrm>
          <a:prstGeom prst="rect">
            <a:avLst/>
          </a:prstGeom>
        </p:spPr>
        <p:txBody>
          <a:bodyPr wrap="none">
            <a:spAutoFit/>
          </a:bodyPr>
          <a:lstStyle/>
          <a:p>
            <a:pPr marL="342900" indent="-342900">
              <a:buFont typeface="Arial" charset="0"/>
              <a:buChar char="•"/>
            </a:pPr>
            <a:r>
              <a:rPr lang="en-US" sz="2400" b="1" dirty="0"/>
              <a:t>Example 4:</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007E579-7101-7A43-970E-01EA39052A15}"/>
                  </a:ext>
                </a:extLst>
              </p:cNvPr>
              <p:cNvSpPr/>
              <p:nvPr/>
            </p:nvSpPr>
            <p:spPr>
              <a:xfrm>
                <a:off x="1022154" y="3520481"/>
                <a:ext cx="38263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r>
                            <a:rPr lang="en-US" sz="2400" b="0" i="1" smtClean="0">
                              <a:latin typeface="Cambria Math" charset="0"/>
                            </a:rPr>
                            <m:t>𝑎</m:t>
                          </m:r>
                          <m:r>
                            <a:rPr lang="en-US" sz="2400" b="0" i="1" smtClean="0">
                              <a:latin typeface="Cambria Math" charset="0"/>
                            </a:rPr>
                            <m:t>−</m:t>
                          </m:r>
                          <m:r>
                            <a:rPr lang="en-US" sz="2400" b="0" i="1" smtClean="0">
                              <a:latin typeface="Cambria Math" charset="0"/>
                            </a:rPr>
                            <m:t>𝑏</m:t>
                          </m:r>
                          <m:r>
                            <a:rPr lang="en-US" sz="2400" b="0" i="1" smtClean="0">
                              <a:latin typeface="Cambria Math" charset="0"/>
                            </a:rPr>
                            <m:t>=</m:t>
                          </m:r>
                          <m:d>
                            <m:dPr>
                              <m:ctrlPr>
                                <a:rPr lang="mr-IN" sz="2400" i="1">
                                  <a:latin typeface="Cambria Math" panose="02040503050406030204" pitchFamily="18" charset="0"/>
                                </a:rPr>
                              </m:ctrlPr>
                            </m:dPr>
                            <m:e>
                              <m:r>
                                <a:rPr lang="en-US" sz="2400" b="0" i="1" smtClean="0">
                                  <a:latin typeface="Cambria Math" charset="0"/>
                                </a:rPr>
                                <m:t>0.000</m:t>
                              </m:r>
                              <m:r>
                                <a:rPr lang="en-US" sz="2400" i="1" smtClean="0">
                                  <a:latin typeface="Cambria Math" charset="0"/>
                                </a:rPr>
                                <m:t>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1</m:t>
                          </m:r>
                        </m:sup>
                      </m:sSup>
                    </m:oMath>
                  </m:oMathPara>
                </a14:m>
                <a:endParaRPr lang="en-US" sz="2400" dirty="0">
                  <a:ea typeface="Cambria Math" charset="0"/>
                  <a:cs typeface="Cambria Math" charset="0"/>
                </a:endParaRPr>
              </a:p>
            </p:txBody>
          </p:sp>
        </mc:Choice>
        <mc:Fallback xmlns="">
          <p:sp>
            <p:nvSpPr>
              <p:cNvPr id="6" name="Rectangle 5">
                <a:extLst>
                  <a:ext uri="{FF2B5EF4-FFF2-40B4-BE49-F238E27FC236}">
                    <a16:creationId xmlns:a16="http://schemas.microsoft.com/office/drawing/2014/main" id="{9007E579-7101-7A43-970E-01EA39052A15}"/>
                  </a:ext>
                </a:extLst>
              </p:cNvPr>
              <p:cNvSpPr>
                <a:spLocks noRot="1" noChangeAspect="1" noMove="1" noResize="1" noEditPoints="1" noAdjustHandles="1" noChangeArrowheads="1" noChangeShapeType="1" noTextEdit="1"/>
              </p:cNvSpPr>
              <p:nvPr/>
            </p:nvSpPr>
            <p:spPr>
              <a:xfrm>
                <a:off x="1022154" y="3520481"/>
                <a:ext cx="3826304" cy="461665"/>
              </a:xfrm>
              <a:prstGeom prst="rect">
                <a:avLst/>
              </a:prstGeom>
              <a:blipFill>
                <a:blip r:embed="rId5"/>
                <a:stretch>
                  <a:fillRect b="-1315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90D3D59A-EBA1-C840-9874-C2F5847486B5}"/>
              </a:ext>
            </a:extLst>
          </p:cNvPr>
          <p:cNvSpPr/>
          <p:nvPr/>
        </p:nvSpPr>
        <p:spPr>
          <a:xfrm>
            <a:off x="1009259" y="4162329"/>
            <a:ext cx="2794098" cy="461665"/>
          </a:xfrm>
          <a:prstGeom prst="rect">
            <a:avLst/>
          </a:prstGeom>
        </p:spPr>
        <p:txBody>
          <a:bodyPr wrap="none">
            <a:spAutoFit/>
          </a:bodyPr>
          <a:lstStyle/>
          <a:p>
            <a:r>
              <a:rPr lang="en-US" sz="2400" dirty="0"/>
              <a:t>Or after normalization: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0EA7DFB-1120-534B-94B0-80822CF5A996}"/>
                  </a:ext>
                </a:extLst>
              </p:cNvPr>
              <p:cNvSpPr/>
              <p:nvPr/>
            </p:nvSpPr>
            <p:spPr>
              <a:xfrm>
                <a:off x="3990886" y="4162328"/>
                <a:ext cx="29738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d>
                            <m:dPr>
                              <m:ctrlPr>
                                <a:rPr lang="mr-IN" sz="2400" i="1">
                                  <a:latin typeface="Cambria Math" panose="02040503050406030204" pitchFamily="18" charset="0"/>
                                </a:rPr>
                              </m:ctrlPr>
                            </m:dPr>
                            <m:e>
                              <m:r>
                                <a:rPr lang="en-US" sz="2400" b="0" i="1" smtClean="0">
                                  <a:latin typeface="Cambria Math" charset="0"/>
                                </a:rPr>
                                <m:t>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−3</m:t>
                          </m:r>
                        </m:sup>
                      </m:sSup>
                    </m:oMath>
                  </m:oMathPara>
                </a14:m>
                <a:endParaRPr lang="en-US" sz="2400" dirty="0">
                  <a:ea typeface="Cambria Math" charset="0"/>
                  <a:cs typeface="Cambria Math" charset="0"/>
                </a:endParaRPr>
              </a:p>
            </p:txBody>
          </p:sp>
        </mc:Choice>
        <mc:Fallback xmlns="">
          <p:sp>
            <p:nvSpPr>
              <p:cNvPr id="8" name="Rectangle 7">
                <a:extLst>
                  <a:ext uri="{FF2B5EF4-FFF2-40B4-BE49-F238E27FC236}">
                    <a16:creationId xmlns:a16="http://schemas.microsoft.com/office/drawing/2014/main" id="{B0EA7DFB-1120-534B-94B0-80822CF5A996}"/>
                  </a:ext>
                </a:extLst>
              </p:cNvPr>
              <p:cNvSpPr>
                <a:spLocks noRot="1" noChangeAspect="1" noMove="1" noResize="1" noEditPoints="1" noAdjustHandles="1" noChangeArrowheads="1" noChangeShapeType="1" noTextEdit="1"/>
              </p:cNvSpPr>
              <p:nvPr/>
            </p:nvSpPr>
            <p:spPr>
              <a:xfrm>
                <a:off x="3990886" y="4162328"/>
                <a:ext cx="2973891" cy="461665"/>
              </a:xfrm>
              <a:prstGeom prst="rect">
                <a:avLst/>
              </a:prstGeom>
              <a:blipFill>
                <a:blip r:embed="rId6"/>
                <a:stretch>
                  <a:fillRect b="-1621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886E7652-150A-1444-BD86-D322801EB156}"/>
              </a:ext>
            </a:extLst>
          </p:cNvPr>
          <p:cNvSpPr/>
          <p:nvPr/>
        </p:nvSpPr>
        <p:spPr>
          <a:xfrm>
            <a:off x="280566" y="4815508"/>
            <a:ext cx="8723244" cy="1938992"/>
          </a:xfrm>
          <a:prstGeom prst="rect">
            <a:avLst/>
          </a:prstGeom>
        </p:spPr>
        <p:txBody>
          <a:bodyPr wrap="square">
            <a:spAutoFit/>
          </a:bodyPr>
          <a:lstStyle/>
          <a:p>
            <a:pPr marL="342900" indent="-342900">
              <a:buFont typeface="Arial" panose="020B0604020202020204" pitchFamily="34" charset="0"/>
              <a:buChar char="•"/>
            </a:pPr>
            <a:r>
              <a:rPr lang="en-US" sz="2400" dirty="0"/>
              <a:t>There is not data to indicate what the missing digits should be.</a:t>
            </a:r>
          </a:p>
          <a:p>
            <a:pPr marL="342900" indent="-342900">
              <a:buFont typeface="Arial" panose="020B0604020202020204" pitchFamily="34" charset="0"/>
              <a:buChar char="•"/>
            </a:pPr>
            <a:r>
              <a:rPr lang="en-US" sz="2400" dirty="0"/>
              <a:t>Machine fills them with its best guess, which is often not good (usually what is called spurious zeros).</a:t>
            </a:r>
          </a:p>
          <a:p>
            <a:pPr marL="342900" indent="-342900">
              <a:buFont typeface="Arial" panose="020B0604020202020204" pitchFamily="34" charset="0"/>
              <a:buChar char="•"/>
            </a:pPr>
            <a:r>
              <a:rPr lang="en-US" sz="2400" dirty="0"/>
              <a:t>Number of </a:t>
            </a:r>
            <a:r>
              <a:rPr lang="en-US" sz="2400" dirty="0">
                <a:hlinkClick r:id="rId7" tooltip="Significant digit"/>
              </a:rPr>
              <a:t>significant digits</a:t>
            </a:r>
            <a:r>
              <a:rPr lang="en-US" sz="2400" dirty="0"/>
              <a:t> in the result is reduced.</a:t>
            </a:r>
          </a:p>
          <a:p>
            <a:pPr marL="342900" indent="-342900">
              <a:buFont typeface="Arial" panose="020B0604020202020204" pitchFamily="34" charset="0"/>
              <a:buChar char="•"/>
            </a:pPr>
            <a:r>
              <a:rPr lang="en-US" sz="2400" dirty="0"/>
              <a:t>This phenomenon is called </a:t>
            </a:r>
            <a:r>
              <a:rPr lang="en-US" sz="2400" b="1" dirty="0">
                <a:solidFill>
                  <a:srgbClr val="E52EDC"/>
                </a:solidFill>
              </a:rPr>
              <a:t>Catastrophic Cancellation</a:t>
            </a:r>
            <a:r>
              <a:rPr lang="en-US" sz="2400" dirty="0"/>
              <a:t>.</a:t>
            </a:r>
          </a:p>
        </p:txBody>
      </p:sp>
    </p:spTree>
    <p:extLst>
      <p:ext uri="{BB962C8B-B14F-4D97-AF65-F5344CB8AC3E}">
        <p14:creationId xmlns:p14="http://schemas.microsoft.com/office/powerpoint/2010/main" val="795769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9478" y="-181835"/>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Loss of significance</a:t>
            </a:r>
          </a:p>
        </p:txBody>
      </p:sp>
      <mc:AlternateContent xmlns:mc="http://schemas.openxmlformats.org/markup-compatibility/2006" xmlns:a14="http://schemas.microsoft.com/office/drawing/2010/main">
        <mc:Choice Requires="a14">
          <p:sp>
            <p:nvSpPr>
              <p:cNvPr id="18" name="Rectangle 17"/>
              <p:cNvSpPr/>
              <p:nvPr/>
            </p:nvSpPr>
            <p:spPr>
              <a:xfrm>
                <a:off x="210378" y="1019181"/>
                <a:ext cx="8723244" cy="2308324"/>
              </a:xfrm>
              <a:prstGeom prst="rect">
                <a:avLst/>
              </a:prstGeom>
            </p:spPr>
            <p:txBody>
              <a:bodyPr wrap="square">
                <a:spAutoFit/>
              </a:bodyPr>
              <a:lstStyle/>
              <a:p>
                <a:r>
                  <a:rPr lang="en-US" sz="2400" dirty="0"/>
                  <a:t> Assume </a:t>
                </a:r>
                <a14:m>
                  <m:oMath xmlns:m="http://schemas.openxmlformats.org/officeDocument/2006/math">
                    <m:r>
                      <a:rPr lang="en-US" sz="2400" i="1">
                        <a:latin typeface="Cambria Math" panose="02040503050406030204" pitchFamily="18" charset="0"/>
                      </a:rPr>
                      <m:t>𝑎</m:t>
                    </m:r>
                  </m:oMath>
                </a14:m>
                <a:r>
                  <a:rPr lang="en-US" sz="2400" dirty="0"/>
                  <a:t> and </a:t>
                </a:r>
                <a14:m>
                  <m:oMath xmlns:m="http://schemas.openxmlformats.org/officeDocument/2006/math">
                    <m:r>
                      <a:rPr lang="en-US" sz="2400" i="1">
                        <a:latin typeface="Cambria Math" panose="02040503050406030204" pitchFamily="18" charset="0"/>
                      </a:rPr>
                      <m:t>𝑏</m:t>
                    </m:r>
                  </m:oMath>
                </a14:m>
                <a:r>
                  <a:rPr lang="en-US" sz="2400" dirty="0"/>
                  <a:t> are real numbers with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oMath>
                </a14:m>
                <a:r>
                  <a:rPr lang="en-US" sz="2400" dirty="0"/>
                  <a:t>. For example</a:t>
                </a:r>
              </a:p>
              <a:p>
                <a:endParaRPr lang="en-US" sz="2400" b="0" i="1" dirty="0">
                  <a:latin typeface="Cambria Math" panose="02040503050406030204" pitchFamily="18"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charset="0"/>
                          <a:cs typeface="Cambria Math" charset="0"/>
                        </a:rPr>
                        <m:t>𝑎</m:t>
                      </m:r>
                      <m:r>
                        <a:rPr lang="en-US" sz="2400" b="0" i="1" smtClean="0">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panose="02040503050406030204" pitchFamily="18" charset="0"/>
                              <a:ea typeface="Cambria Math" charset="0"/>
                              <a:cs typeface="Cambria Math" charset="0"/>
                            </a:rPr>
                            <m:t>0</m:t>
                          </m:r>
                        </m:sup>
                      </m:sSup>
                    </m:oMath>
                  </m:oMathPara>
                </a14:m>
                <a:endParaRPr lang="en-US" sz="2400" b="0" dirty="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charset="0"/>
                          <a:cs typeface="Cambria Math" charset="0"/>
                        </a:rPr>
                        <m:t>𝑏</m:t>
                      </m:r>
                      <m:r>
                        <a:rPr lang="en-US" sz="2400" i="1">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panose="02040503050406030204" pitchFamily="18" charset="0"/>
                              <a:ea typeface="Cambria Math" charset="0"/>
                              <a:cs typeface="Cambria Math" charset="0"/>
                            </a:rPr>
                            <m:t>−8</m:t>
                          </m:r>
                        </m:sup>
                      </m:sSup>
                    </m:oMath>
                  </m:oMathPara>
                </a14:m>
                <a:endParaRPr lang="en-US" sz="2400" dirty="0"/>
              </a:p>
              <a:p>
                <a:endParaRPr lang="en-US" sz="2400" dirty="0"/>
              </a:p>
              <a:p>
                <a:r>
                  <a:rPr lang="en-US" sz="2400" dirty="0"/>
                  <a:t>In Single Precision, compute </a:t>
                </a:r>
                <a14:m>
                  <m:oMath xmlns:m="http://schemas.openxmlformats.org/officeDocument/2006/math">
                    <m:d>
                      <m:dPr>
                        <m:ctrlPr>
                          <a:rPr lang="en-US" sz="2400" i="1">
                            <a:latin typeface="Cambria Math" panose="02040503050406030204" pitchFamily="18" charset="0"/>
                            <a:ea typeface="Cambria Math" charset="0"/>
                            <a:cs typeface="Cambria Math" charset="0"/>
                          </a:rPr>
                        </m:ctrlPr>
                      </m:dPr>
                      <m:e>
                        <m:r>
                          <a:rPr lang="en-US" sz="2400" i="1">
                            <a:latin typeface="Cambria Math" panose="02040503050406030204" pitchFamily="18" charset="0"/>
                            <a:ea typeface="Cambria Math" charset="0"/>
                            <a:cs typeface="Cambria Math" charset="0"/>
                          </a:rPr>
                          <m:t>𝑎</m:t>
                        </m:r>
                        <m:r>
                          <a:rPr lang="en-US" sz="2400" i="1">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𝑏</m:t>
                        </m:r>
                      </m:e>
                    </m:d>
                  </m:oMath>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10378" y="1019181"/>
                <a:ext cx="8723244" cy="2308324"/>
              </a:xfrm>
              <a:prstGeom prst="rect">
                <a:avLst/>
              </a:prstGeom>
              <a:blipFill>
                <a:blip r:embed="rId3"/>
                <a:stretch>
                  <a:fillRect l="-1019" t="-1639"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3EFCD87-2BF8-5C43-9ABA-5160F422B509}"/>
                  </a:ext>
                </a:extLst>
              </p:cNvPr>
              <p:cNvSpPr/>
              <p:nvPr/>
            </p:nvSpPr>
            <p:spPr>
              <a:xfrm>
                <a:off x="175401" y="3530496"/>
                <a:ext cx="603109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6</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7</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8</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9</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23</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smtClean="0">
                              <a:latin typeface="Cambria Math" panose="02040503050406030204" pitchFamily="18" charset="0"/>
                              <a:ea typeface="Cambria Math" charset="0"/>
                              <a:cs typeface="Cambria Math" charset="0"/>
                            </a:rPr>
                            <m:t>0</m:t>
                          </m:r>
                        </m:sup>
                      </m:sSup>
                    </m:oMath>
                  </m:oMathPara>
                </a14:m>
                <a:endParaRPr lang="en-US" sz="2400" dirty="0"/>
              </a:p>
            </p:txBody>
          </p:sp>
        </mc:Choice>
        <mc:Fallback xmlns="">
          <p:sp>
            <p:nvSpPr>
              <p:cNvPr id="6" name="Rectangle 5">
                <a:extLst>
                  <a:ext uri="{FF2B5EF4-FFF2-40B4-BE49-F238E27FC236}">
                    <a16:creationId xmlns:a16="http://schemas.microsoft.com/office/drawing/2014/main" id="{53EFCD87-2BF8-5C43-9ABA-5160F422B509}"/>
                  </a:ext>
                </a:extLst>
              </p:cNvPr>
              <p:cNvSpPr>
                <a:spLocks noRot="1" noChangeAspect="1" noMove="1" noResize="1" noEditPoints="1" noAdjustHandles="1" noChangeArrowheads="1" noChangeShapeType="1" noTextEdit="1"/>
              </p:cNvSpPr>
              <p:nvPr/>
            </p:nvSpPr>
            <p:spPr>
              <a:xfrm>
                <a:off x="175401" y="3530496"/>
                <a:ext cx="6031091"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3344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9478" y="-181835"/>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Cancellation</a:t>
            </a:r>
          </a:p>
        </p:txBody>
      </p:sp>
      <p:sp>
        <p:nvSpPr>
          <p:cNvPr id="3" name="TextBox 2"/>
          <p:cNvSpPr txBox="1"/>
          <p:nvPr/>
        </p:nvSpPr>
        <p:spPr>
          <a:xfrm>
            <a:off x="9389370" y="3794235"/>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8" name="Rectangle 17"/>
              <p:cNvSpPr/>
              <p:nvPr/>
            </p:nvSpPr>
            <p:spPr>
              <a:xfrm>
                <a:off x="290364" y="961165"/>
                <a:ext cx="8723244" cy="4524315"/>
              </a:xfrm>
              <a:prstGeom prst="rect">
                <a:avLst/>
              </a:prstGeom>
            </p:spPr>
            <p:txBody>
              <a:bodyPr wrap="square">
                <a:spAutoFit/>
              </a:bodyPr>
              <a:lstStyle/>
              <a:p>
                <a:r>
                  <a:rPr lang="en-US" sz="2400" dirty="0"/>
                  <a:t> Assume </a:t>
                </a:r>
                <a14:m>
                  <m:oMath xmlns:m="http://schemas.openxmlformats.org/officeDocument/2006/math">
                    <m:r>
                      <a:rPr lang="en-US" sz="2400" i="1">
                        <a:latin typeface="Cambria Math" panose="02040503050406030204" pitchFamily="18" charset="0"/>
                      </a:rPr>
                      <m:t>𝑎</m:t>
                    </m:r>
                  </m:oMath>
                </a14:m>
                <a:r>
                  <a:rPr lang="en-US" sz="2400" dirty="0"/>
                  <a:t> and </a:t>
                </a:r>
                <a14:m>
                  <m:oMath xmlns:m="http://schemas.openxmlformats.org/officeDocument/2006/math">
                    <m:r>
                      <a:rPr lang="en-US" sz="2400" i="1">
                        <a:latin typeface="Cambria Math" panose="02040503050406030204" pitchFamily="18" charset="0"/>
                      </a:rPr>
                      <m:t>𝑏</m:t>
                    </m:r>
                  </m:oMath>
                </a14:m>
                <a:r>
                  <a:rPr lang="en-US" sz="2400" dirty="0"/>
                  <a:t> are real numbers with </a:t>
                </a:r>
                <a14:m>
                  <m:oMath xmlns:m="http://schemas.openxmlformats.org/officeDocument/2006/math">
                    <m:r>
                      <a:rPr lang="en-US" sz="2400" i="1">
                        <a:latin typeface="Cambria Math" panose="02040503050406030204" pitchFamily="18" charset="0"/>
                      </a:rPr>
                      <m:t>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𝑏</m:t>
                    </m:r>
                  </m:oMath>
                </a14:m>
                <a:r>
                  <a:rPr lang="en-US" sz="2400" dirty="0"/>
                  <a:t>. </a:t>
                </a:r>
              </a:p>
              <a:p>
                <a:endParaRPr lang="en-US" sz="2400" b="0" i="1" dirty="0">
                  <a:latin typeface="Cambria Math" panose="02040503050406030204" pitchFamily="18"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charset="0"/>
                          <a:cs typeface="Cambria Math" charset="0"/>
                        </a:rPr>
                        <m:t>𝑎</m:t>
                      </m:r>
                      <m:r>
                        <a:rPr lang="en-US" sz="2400" b="0" i="1" smtClean="0">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m:oMathPara>
                </a14:m>
                <a:endParaRPr lang="en-US" sz="2400" b="0" dirty="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charset="0"/>
                          <a:cs typeface="Cambria Math" charset="0"/>
                        </a:rPr>
                        <m:t>𝑏</m:t>
                      </m:r>
                      <m:r>
                        <a:rPr lang="en-US" sz="2400" i="1">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charset="0"/>
                              <a:ea typeface="Cambria Math" charset="0"/>
                              <a:cs typeface="Cambria Math" charset="0"/>
                            </a:rPr>
                            <m:t>𝑚</m:t>
                          </m:r>
                        </m:sup>
                      </m:sSup>
                    </m:oMath>
                  </m:oMathPara>
                </a14:m>
                <a:endParaRPr lang="en-US" sz="2400" dirty="0"/>
              </a:p>
              <a:p>
                <a:endParaRPr lang="en-US" sz="2400" dirty="0"/>
              </a:p>
              <a:p>
                <a:r>
                  <a:rPr lang="en-US" sz="2400" dirty="0"/>
                  <a:t>In single precision (without loss of generality), consider this example:</a:t>
                </a:r>
              </a:p>
              <a:p>
                <a:endParaRPr lang="en-US" sz="240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charset="0"/>
                          <a:cs typeface="Cambria Math" charset="0"/>
                        </a:rPr>
                        <m:t>𝑎</m:t>
                      </m:r>
                      <m:r>
                        <a:rPr lang="en-US" sz="2400" i="1">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r>
                        <a:rPr lang="en-US" sz="2400" b="0" i="1" smtClean="0">
                          <a:latin typeface="Cambria Math" panose="02040503050406030204" pitchFamily="18" charset="0"/>
                        </a:rPr>
                        <m:t>10</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6</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7</m:t>
                          </m:r>
                        </m:sub>
                      </m:sSub>
                      <m:r>
                        <a:rPr lang="en-US" sz="2400" b="0" i="1" smtClean="0">
                          <a:latin typeface="Cambria Math" panose="02040503050406030204" pitchFamily="18"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charset="0"/>
                              <a:ea typeface="Cambria Math" charset="0"/>
                              <a:cs typeface="Cambria Math" charset="0"/>
                            </a:rPr>
                            <m:t>𝑚</m:t>
                          </m:r>
                        </m:sup>
                      </m:sSup>
                    </m:oMath>
                  </m:oMathPara>
                </a14:m>
                <a:endParaRPr lang="en-US" sz="2400" dirty="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ea typeface="Cambria Math" charset="0"/>
                          <a:cs typeface="Cambria Math" charset="0"/>
                        </a:rPr>
                        <m:t>𝑏</m:t>
                      </m:r>
                      <m:r>
                        <a:rPr lang="en-US" sz="2400" i="1">
                          <a:latin typeface="Cambria Math" panose="02040503050406030204" pitchFamily="18"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charset="0"/>
                            </a:rPr>
                            <m:t>3</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4</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5</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6</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20</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r>
                        <a:rPr lang="en-US" sz="2400" b="0" i="1" smtClean="0">
                          <a:latin typeface="Cambria Math" panose="02040503050406030204" pitchFamily="18" charset="0"/>
                        </a:rPr>
                        <m:t>11</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24</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25</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26</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27</m:t>
                          </m:r>
                        </m:sub>
                      </m:sSub>
                      <m:r>
                        <a:rPr lang="en-US" sz="2400" b="0" i="1" smtClean="0">
                          <a:latin typeface="Cambria Math" panose="02040503050406030204" pitchFamily="18" charset="0"/>
                        </a:rPr>
                        <m:t>…</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panose="02040503050406030204" pitchFamily="18" charset="0"/>
                              <a:ea typeface="Cambria Math" charset="0"/>
                              <a:cs typeface="Cambria Math" charset="0"/>
                            </a:rPr>
                            <m:t>𝑚</m:t>
                          </m:r>
                        </m:sup>
                      </m:sSup>
                    </m:oMath>
                  </m:oMathPara>
                </a14:m>
                <a:endParaRPr lang="en-US" sz="2400" b="0" dirty="0">
                  <a:ea typeface="Cambria Math" charset="0"/>
                  <a:cs typeface="Cambria Math" charset="0"/>
                </a:endParaRPr>
              </a:p>
              <a:p>
                <a:endParaRPr lang="en-US" sz="2400" b="0" dirty="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ea typeface="Cambria Math" charset="0"/>
                          <a:cs typeface="Cambria Math" charset="0"/>
                        </a:rPr>
                        <m:t>𝑏</m:t>
                      </m:r>
                      <m:r>
                        <a:rPr lang="en-US" sz="2400" i="1">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𝑎</m:t>
                      </m:r>
                      <m:r>
                        <a:rPr lang="en-US" sz="2400" b="0" i="1" smtClean="0">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0.0000…0001×</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panose="02040503050406030204" pitchFamily="18" charset="0"/>
                              <a:ea typeface="Cambria Math" charset="0"/>
                              <a:cs typeface="Cambria Math" charset="0"/>
                            </a:rPr>
                            <m:t>𝑚</m:t>
                          </m:r>
                        </m:sup>
                      </m:sSup>
                    </m:oMath>
                  </m:oMathPara>
                </a14:m>
                <a:endParaRPr lang="en-US" sz="2400" dirty="0">
                  <a:ea typeface="Cambria Math" charset="0"/>
                  <a:cs typeface="Cambria Math" charset="0"/>
                </a:endParaRPr>
              </a:p>
              <a:p>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290364" y="961165"/>
                <a:ext cx="8723244" cy="4524315"/>
              </a:xfrm>
              <a:prstGeom prst="rect">
                <a:avLst/>
              </a:prstGeom>
              <a:blipFill>
                <a:blip r:embed="rId3"/>
                <a:stretch>
                  <a:fillRect l="-1017" t="-840"/>
                </a:stretch>
              </a:blipFill>
            </p:spPr>
            <p:txBody>
              <a:bodyPr/>
              <a:lstStyle/>
              <a:p>
                <a:r>
                  <a:rPr lang="en-US">
                    <a:noFill/>
                  </a:rPr>
                  <a:t> </a:t>
                </a:r>
              </a:p>
            </p:txBody>
          </p:sp>
        </mc:Fallback>
      </mc:AlternateContent>
    </p:spTree>
    <p:extLst>
      <p:ext uri="{BB962C8B-B14F-4D97-AF65-F5344CB8AC3E}">
        <p14:creationId xmlns:p14="http://schemas.microsoft.com/office/powerpoint/2010/main" val="61353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04800" y="381000"/>
                <a:ext cx="8153400" cy="4062651"/>
              </a:xfrm>
              <a:prstGeom prst="rect">
                <a:avLst/>
              </a:prstGeom>
            </p:spPr>
            <p:txBody>
              <a:bodyPr wrap="square">
                <a:spAutoFit/>
              </a:bodyPr>
              <a:lstStyle/>
              <a:p>
                <a:r>
                  <a:rPr lang="en-US" sz="2200" dirty="0"/>
                  <a:t>A number system can be represented as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panose="02040503050406030204" pitchFamily="18" charset="0"/>
                          </a:rPr>
                          <m:t>4</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6</m:t>
                    </m:r>
                    <m:r>
                      <a:rPr lang="en-US" sz="2000" b="0" i="1" smtClean="0">
                        <a:latin typeface="Cambria Math"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6</m:t>
                    </m:r>
                    <m:r>
                      <a:rPr lang="en-US" sz="2000" b="0" i="1" smtClean="0">
                        <a:latin typeface="Cambria Math" charset="0"/>
                        <a:ea typeface="Cambria Math" charset="0"/>
                        <a:cs typeface="Cambria Math" charset="0"/>
                      </a:rPr>
                      <m:t>]</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 </a:t>
                </a:r>
              </a:p>
              <a:p>
                <a:endParaRPr lang="en-US" sz="2000" dirty="0"/>
              </a:p>
              <a:p>
                <a:r>
                  <a:rPr lang="en-US" sz="2200" dirty="0"/>
                  <a:t>Let’s say you want to represent the decimal number </a:t>
                </a:r>
                <a14:m>
                  <m:oMath xmlns:m="http://schemas.openxmlformats.org/officeDocument/2006/math">
                    <m:r>
                      <a:rPr lang="en-US" sz="2200" b="0" i="1" smtClean="0">
                        <a:latin typeface="Cambria Math" panose="02040503050406030204" pitchFamily="18" charset="0"/>
                      </a:rPr>
                      <m:t>19.625</m:t>
                    </m:r>
                  </m:oMath>
                </a14:m>
                <a:r>
                  <a:rPr lang="en-US" sz="2200" dirty="0"/>
                  <a:t> using the binary number system above.  Can you represent this number exactly? </a:t>
                </a:r>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endParaRPr lang="en-US" sz="2000" dirty="0"/>
              </a:p>
              <a:p>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04800" y="381000"/>
                <a:ext cx="8153400" cy="4062651"/>
              </a:xfrm>
              <a:prstGeom prst="rect">
                <a:avLst/>
              </a:prstGeom>
              <a:blipFill>
                <a:blip r:embed="rId2"/>
                <a:stretch>
                  <a:fillRect l="-1090" t="-312"/>
                </a:stretch>
              </a:blipFill>
            </p:spPr>
            <p:txBody>
              <a:bodyPr/>
              <a:lstStyle/>
              <a:p>
                <a:r>
                  <a:rPr lang="en-US">
                    <a:noFill/>
                  </a:rPr>
                  <a:t> </a:t>
                </a:r>
              </a:p>
            </p:txBody>
          </p:sp>
        </mc:Fallback>
      </mc:AlternateContent>
    </p:spTree>
    <p:extLst>
      <p:ext uri="{BB962C8B-B14F-4D97-AF65-F5344CB8AC3E}">
        <p14:creationId xmlns:p14="http://schemas.microsoft.com/office/powerpoint/2010/main" val="166484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9478" y="-181835"/>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Examples:</a:t>
            </a:r>
          </a:p>
        </p:txBody>
      </p:sp>
      <p:sp>
        <p:nvSpPr>
          <p:cNvPr id="13" name="Rectangle 12">
            <a:extLst>
              <a:ext uri="{FF2B5EF4-FFF2-40B4-BE49-F238E27FC236}">
                <a16:creationId xmlns:a16="http://schemas.microsoft.com/office/drawing/2014/main" id="{5C033EB7-5710-AB44-A1FB-514B5BE46FAB}"/>
              </a:ext>
            </a:extLst>
          </p:cNvPr>
          <p:cNvSpPr/>
          <p:nvPr/>
        </p:nvSpPr>
        <p:spPr>
          <a:xfrm>
            <a:off x="316953" y="1067986"/>
            <a:ext cx="8698091" cy="461665"/>
          </a:xfrm>
          <a:prstGeom prst="rect">
            <a:avLst/>
          </a:prstGeom>
        </p:spPr>
        <p:txBody>
          <a:bodyPr wrap="square">
            <a:spAutoFit/>
          </a:bodyPr>
          <a:lstStyle/>
          <a:p>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2555488-A264-D649-B2E4-E984C509B691}"/>
                  </a:ext>
                </a:extLst>
              </p:cNvPr>
              <p:cNvSpPr/>
              <p:nvPr/>
            </p:nvSpPr>
            <p:spPr>
              <a:xfrm>
                <a:off x="279478" y="1298818"/>
                <a:ext cx="7924800" cy="2585323"/>
              </a:xfrm>
              <a:prstGeom prst="rect">
                <a:avLst/>
              </a:prstGeom>
            </p:spPr>
            <p:txBody>
              <a:bodyPr wrap="square">
                <a:spAutoFit/>
              </a:bodyPr>
              <a:lstStyle/>
              <a:p>
                <a:pPr marL="342900" indent="-342900">
                  <a:buAutoNum type="arabicParenR"/>
                </a:pPr>
                <a14:m>
                  <m:oMath xmlns:m="http://schemas.openxmlformats.org/officeDocument/2006/math">
                    <m:r>
                      <a:rPr lang="en-US" b="1" i="1" smtClean="0">
                        <a:latin typeface="Cambria Math" panose="02040503050406030204" pitchFamily="18" charset="0"/>
                      </a:rPr>
                      <m:t>𝒂</m:t>
                    </m:r>
                  </m:oMath>
                </a14:m>
                <a:r>
                  <a:rPr lang="en-US" b="1" dirty="0"/>
                  <a:t> and </a:t>
                </a:r>
                <a14:m>
                  <m:oMath xmlns:m="http://schemas.openxmlformats.org/officeDocument/2006/math">
                    <m:r>
                      <a:rPr lang="en-US" b="1" i="1">
                        <a:latin typeface="Cambria Math" panose="02040503050406030204" pitchFamily="18" charset="0"/>
                      </a:rPr>
                      <m:t>𝒃</m:t>
                    </m:r>
                  </m:oMath>
                </a14:m>
                <a:r>
                  <a:rPr lang="en-US" b="1" dirty="0"/>
                  <a:t> are real numbers with same order of magnitude</a:t>
                </a:r>
                <a:r>
                  <a:rPr lang="en-US" dirty="0"/>
                  <a: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b="0" i="0" smtClean="0">
                        <a:latin typeface="Cambria Math" panose="02040503050406030204" pitchFamily="18" charset="0"/>
                        <a:ea typeface="Cambria Math" panose="02040503050406030204" pitchFamily="18" charset="0"/>
                      </a:rPr>
                      <m:t>)</m:t>
                    </m:r>
                  </m:oMath>
                </a14:m>
                <a:r>
                  <a:rPr lang="en-US" dirty="0"/>
                  <a:t>. They have the following representation in a decimal floating point system with 16 decimal digits of accuracy:</a:t>
                </a:r>
              </a:p>
              <a:p>
                <a:r>
                  <a:rPr lang="en-US" dirty="0"/>
                  <a:t> </a:t>
                </a:r>
                <a:endParaRPr lang="en-US" i="1" dirty="0">
                  <a:latin typeface="Cambria Math" panose="02040503050406030204" pitchFamily="18"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charset="0"/>
                          <a:cs typeface="Cambria Math" charset="0"/>
                        </a:rPr>
                        <m:t>𝑓𝑙</m:t>
                      </m:r>
                      <m:d>
                        <m:dPr>
                          <m:ctrlPr>
                            <a:rPr lang="en-US" i="1">
                              <a:latin typeface="Cambria Math" panose="02040503050406030204" pitchFamily="18" charset="0"/>
                              <a:ea typeface="Cambria Math" charset="0"/>
                              <a:cs typeface="Cambria Math" charset="0"/>
                            </a:rPr>
                          </m:ctrlPr>
                        </m:dPr>
                        <m:e>
                          <m:r>
                            <a:rPr lang="en-US" i="1">
                              <a:latin typeface="Cambria Math" panose="02040503050406030204" pitchFamily="18" charset="0"/>
                              <a:ea typeface="Cambria Math" charset="0"/>
                              <a:cs typeface="Cambria Math" charset="0"/>
                            </a:rPr>
                            <m:t>𝑎</m:t>
                          </m:r>
                        </m:e>
                      </m:d>
                      <m:r>
                        <a:rPr lang="en-US" i="1">
                          <a:latin typeface="Cambria Math" panose="02040503050406030204" pitchFamily="18" charset="0"/>
                          <a:ea typeface="Cambria Math" charset="0"/>
                          <a:cs typeface="Cambria Math" charset="0"/>
                        </a:rPr>
                        <m:t>=</m:t>
                      </m:r>
                      <m:r>
                        <a:rPr lang="en-US" b="0" i="1" smtClean="0">
                          <a:latin typeface="Cambria Math" panose="02040503050406030204" pitchFamily="18" charset="0"/>
                          <a:ea typeface="Cambria Math" charset="0"/>
                          <a:cs typeface="Cambria Math" charset="0"/>
                        </a:rPr>
                        <m:t>3004.45</m:t>
                      </m:r>
                    </m:oMath>
                  </m:oMathPara>
                </a14:m>
                <a:endParaRPr lang="en-US" b="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charset="0"/>
                          <a:cs typeface="Cambria Math" charset="0"/>
                        </a:rPr>
                        <m:t>𝑓𝑙</m:t>
                      </m:r>
                      <m:d>
                        <m:dPr>
                          <m:ctrlPr>
                            <a:rPr lang="en-US" i="1">
                              <a:latin typeface="Cambria Math" panose="02040503050406030204" pitchFamily="18" charset="0"/>
                              <a:ea typeface="Cambria Math" charset="0"/>
                              <a:cs typeface="Cambria Math" charset="0"/>
                            </a:rPr>
                          </m:ctrlPr>
                        </m:dPr>
                        <m:e>
                          <m:r>
                            <a:rPr lang="en-US" b="0" i="1" smtClean="0">
                              <a:latin typeface="Cambria Math" panose="02040503050406030204" pitchFamily="18" charset="0"/>
                              <a:ea typeface="Cambria Math" charset="0"/>
                              <a:cs typeface="Cambria Math" charset="0"/>
                            </a:rPr>
                            <m:t>𝑏</m:t>
                          </m:r>
                        </m:e>
                      </m:d>
                      <m:r>
                        <a:rPr lang="en-US" i="1">
                          <a:latin typeface="Cambria Math" panose="02040503050406030204" pitchFamily="18" charset="0"/>
                          <a:ea typeface="Cambria Math" charset="0"/>
                          <a:cs typeface="Cambria Math" charset="0"/>
                        </a:rPr>
                        <m:t>=3004.4</m:t>
                      </m:r>
                      <m:r>
                        <a:rPr lang="en-US" b="0" i="1" smtClean="0">
                          <a:latin typeface="Cambria Math" panose="02040503050406030204" pitchFamily="18" charset="0"/>
                          <a:ea typeface="Cambria Math" charset="0"/>
                          <a:cs typeface="Cambria Math" charset="0"/>
                        </a:rPr>
                        <m:t>6</m:t>
                      </m:r>
                    </m:oMath>
                  </m:oMathPara>
                </a14:m>
                <a:endParaRPr lang="en-US" b="0" dirty="0">
                  <a:ea typeface="Cambria Math" charset="0"/>
                  <a:cs typeface="Cambria Math" charset="0"/>
                </a:endParaRPr>
              </a:p>
              <a:p>
                <a:endParaRPr lang="en-US" b="0" dirty="0">
                  <a:ea typeface="Cambria Math" charset="0"/>
                  <a:cs typeface="Cambria Math" charset="0"/>
                </a:endParaRPr>
              </a:p>
              <a:p>
                <a:r>
                  <a:rPr lang="en-US" dirty="0"/>
                  <a:t>How many accurate digits does your answer have when you compute </a:t>
                </a:r>
                <a14:m>
                  <m:oMath xmlns:m="http://schemas.openxmlformats.org/officeDocument/2006/math">
                    <m:r>
                      <a:rPr lang="en-US" i="1">
                        <a:latin typeface="Cambria Math" panose="02040503050406030204" pitchFamily="18" charset="0"/>
                        <a:ea typeface="Cambria Math" charset="0"/>
                        <a:cs typeface="Cambria Math" charset="0"/>
                      </a:rPr>
                      <m:t>𝑏</m:t>
                    </m:r>
                    <m:r>
                      <a:rPr lang="en-US" i="1">
                        <a:latin typeface="Cambria Math" panose="02040503050406030204" pitchFamily="18" charset="0"/>
                        <a:ea typeface="Cambria Math" charset="0"/>
                        <a:cs typeface="Cambria Math" charset="0"/>
                      </a:rPr>
                      <m:t>−</m:t>
                    </m:r>
                    <m:r>
                      <a:rPr lang="en-US" i="1">
                        <a:latin typeface="Cambria Math" panose="02040503050406030204" pitchFamily="18" charset="0"/>
                        <a:ea typeface="Cambria Math" charset="0"/>
                        <a:cs typeface="Cambria Math" charset="0"/>
                      </a:rPr>
                      <m:t>𝑎</m:t>
                    </m:r>
                  </m:oMath>
                </a14:m>
                <a:r>
                  <a:rPr lang="en-US" dirty="0"/>
                  <a:t>? </a:t>
                </a:r>
              </a:p>
              <a:p>
                <a:r>
                  <a:rPr lang="en-US" dirty="0"/>
                  <a:t> </a:t>
                </a:r>
              </a:p>
            </p:txBody>
          </p:sp>
        </mc:Choice>
        <mc:Fallback xmlns="">
          <p:sp>
            <p:nvSpPr>
              <p:cNvPr id="3" name="Rectangle 2">
                <a:extLst>
                  <a:ext uri="{FF2B5EF4-FFF2-40B4-BE49-F238E27FC236}">
                    <a16:creationId xmlns:a16="http://schemas.microsoft.com/office/drawing/2014/main" id="{22555488-A264-D649-B2E4-E984C509B691}"/>
                  </a:ext>
                </a:extLst>
              </p:cNvPr>
              <p:cNvSpPr>
                <a:spLocks noRot="1" noChangeAspect="1" noMove="1" noResize="1" noEditPoints="1" noAdjustHandles="1" noChangeArrowheads="1" noChangeShapeType="1" noTextEdit="1"/>
              </p:cNvSpPr>
              <p:nvPr/>
            </p:nvSpPr>
            <p:spPr>
              <a:xfrm>
                <a:off x="279478" y="1298818"/>
                <a:ext cx="7924800" cy="2585323"/>
              </a:xfrm>
              <a:prstGeom prst="rect">
                <a:avLst/>
              </a:prstGeom>
              <a:blipFill>
                <a:blip r:embed="rId3"/>
                <a:stretch>
                  <a:fillRect l="-640" r="-960"/>
                </a:stretch>
              </a:blipFill>
            </p:spPr>
            <p:txBody>
              <a:bodyPr/>
              <a:lstStyle/>
              <a:p>
                <a:r>
                  <a:rPr lang="en-US">
                    <a:noFill/>
                  </a:rPr>
                  <a:t> </a:t>
                </a:r>
              </a:p>
            </p:txBody>
          </p:sp>
        </mc:Fallback>
      </mc:AlternateContent>
    </p:spTree>
    <p:extLst>
      <p:ext uri="{BB962C8B-B14F-4D97-AF65-F5344CB8AC3E}">
        <p14:creationId xmlns:p14="http://schemas.microsoft.com/office/powerpoint/2010/main" val="3266694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Loss of Significance</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5" name="Rectangle 4"/>
              <p:cNvSpPr/>
              <p:nvPr/>
            </p:nvSpPr>
            <p:spPr>
              <a:xfrm>
                <a:off x="393700" y="1143000"/>
                <a:ext cx="8309512" cy="3461460"/>
              </a:xfrm>
              <a:prstGeom prst="rect">
                <a:avLst/>
              </a:prstGeom>
            </p:spPr>
            <p:txBody>
              <a:bodyPr wrap="square">
                <a:spAutoFit/>
              </a:bodyPr>
              <a:lstStyle/>
              <a:p>
                <a:r>
                  <a:rPr lang="en-US" sz="2400" dirty="0"/>
                  <a:t>How can we avoid this loss of significance? For example, consider the function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charset="0"/>
                              </a:rPr>
                              <m:t>𝑥</m:t>
                            </m:r>
                          </m:e>
                          <m:sup>
                            <m:r>
                              <a:rPr lang="en-US" sz="2400" i="1">
                                <a:latin typeface="Cambria Math" charset="0"/>
                              </a:rPr>
                              <m:t>2</m:t>
                            </m:r>
                          </m:sup>
                        </m:sSup>
                        <m:r>
                          <a:rPr lang="en-US" sz="2400" i="1">
                            <a:latin typeface="Cambria Math" charset="0"/>
                          </a:rPr>
                          <m:t>+1</m:t>
                        </m:r>
                      </m:e>
                    </m:rad>
                    <m:r>
                      <a:rPr lang="en-US" sz="2400" i="1">
                        <a:latin typeface="Cambria Math" charset="0"/>
                      </a:rPr>
                      <m:t>−</m:t>
                    </m:r>
                    <m:r>
                      <a:rPr lang="en-US" sz="2400" b="0" i="0" smtClean="0">
                        <a:latin typeface="Cambria Math" charset="0"/>
                      </a:rPr>
                      <m:t>1</m:t>
                    </m:r>
                  </m:oMath>
                </a14:m>
                <a:endParaRPr lang="en-US" sz="2400" dirty="0"/>
              </a:p>
              <a:p>
                <a:endParaRPr lang="en-US" sz="2400" dirty="0"/>
              </a:p>
              <a:p>
                <a:r>
                  <a:rPr lang="en-US" sz="2400" dirty="0"/>
                  <a:t>If we want to evaluate the function for values </a:t>
                </a:r>
                <a14:m>
                  <m:oMath xmlns:m="http://schemas.openxmlformats.org/officeDocument/2006/math">
                    <m:r>
                      <a:rPr lang="en-US" sz="2400" i="1">
                        <a:latin typeface="Cambria Math" charset="0"/>
                      </a:rPr>
                      <m:t>𝑥</m:t>
                    </m:r>
                  </m:oMath>
                </a14:m>
                <a:r>
                  <a:rPr lang="en-US" sz="2400" dirty="0"/>
                  <a:t> near zero, there is a potential loss of significance in the subtraction.</a:t>
                </a:r>
              </a:p>
              <a:p>
                <a:endParaRPr lang="en-US" sz="2400" dirty="0"/>
              </a:p>
              <a:p>
                <a:r>
                  <a:rPr lang="en-US" sz="2400" dirty="0"/>
                  <a:t>Assume you are performing this computation using a machine with 5 decimal accurate digits. Compute </a:t>
                </a:r>
                <a14:m>
                  <m:oMath xmlns:m="http://schemas.openxmlformats.org/officeDocument/2006/math">
                    <m:r>
                      <a:rPr lang="en-US" sz="2400" i="1">
                        <a:latin typeface="Cambria Math" charset="0"/>
                      </a:rPr>
                      <m:t>𝑓</m:t>
                    </m:r>
                    <m:sSup>
                      <m:sSupPr>
                        <m:ctrlPr>
                          <a:rPr lang="en-US" sz="2400" i="1">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m:t>
                        </m:r>
                      </m:sup>
                    </m:sSup>
                    <m:r>
                      <a:rPr lang="en-US" sz="2400" b="0" i="1" smtClean="0">
                        <a:latin typeface="Cambria Math" panose="02040503050406030204" pitchFamily="18" charset="0"/>
                      </a:rPr>
                      <m:t>)</m:t>
                    </m:r>
                  </m:oMath>
                </a14:m>
                <a:endParaRPr lang="en-US" sz="2400" dirty="0"/>
              </a:p>
              <a:p>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93700" y="1143000"/>
                <a:ext cx="8309512" cy="3461460"/>
              </a:xfrm>
              <a:prstGeom prst="rect">
                <a:avLst/>
              </a:prstGeom>
              <a:blipFill>
                <a:blip r:embed="rId2"/>
                <a:stretch>
                  <a:fillRect l="-1069" t="-1460"/>
                </a:stretch>
              </a:blipFill>
            </p:spPr>
            <p:txBody>
              <a:bodyPr/>
              <a:lstStyle/>
              <a:p>
                <a:r>
                  <a:rPr lang="en-US">
                    <a:noFill/>
                  </a:rPr>
                  <a:t> </a:t>
                </a:r>
              </a:p>
            </p:txBody>
          </p:sp>
        </mc:Fallback>
      </mc:AlternateContent>
    </p:spTree>
    <p:extLst>
      <p:ext uri="{BB962C8B-B14F-4D97-AF65-F5344CB8AC3E}">
        <p14:creationId xmlns:p14="http://schemas.microsoft.com/office/powerpoint/2010/main" val="194533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Loss of Significance</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5" name="Rectangle 4"/>
              <p:cNvSpPr/>
              <p:nvPr/>
            </p:nvSpPr>
            <p:spPr>
              <a:xfrm>
                <a:off x="377288" y="1295400"/>
                <a:ext cx="8309512" cy="1614801"/>
              </a:xfrm>
              <a:prstGeom prst="rect">
                <a:avLst/>
              </a:prstGeom>
            </p:spPr>
            <p:txBody>
              <a:bodyPr wrap="square">
                <a:spAutoFit/>
              </a:bodyPr>
              <a:lstStyle/>
              <a:p>
                <a:r>
                  <a:rPr lang="en-US" sz="2400" dirty="0"/>
                  <a:t>Re-write the function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charset="0"/>
                              </a:rPr>
                              <m:t>𝑥</m:t>
                            </m:r>
                          </m:e>
                          <m:sup>
                            <m:r>
                              <a:rPr lang="en-US" sz="2400" i="1">
                                <a:latin typeface="Cambria Math" charset="0"/>
                              </a:rPr>
                              <m:t>2</m:t>
                            </m:r>
                          </m:sup>
                        </m:sSup>
                        <m:r>
                          <a:rPr lang="en-US" sz="2400" i="1">
                            <a:latin typeface="Cambria Math" charset="0"/>
                          </a:rPr>
                          <m:t>+1</m:t>
                        </m:r>
                      </m:e>
                    </m:rad>
                    <m:r>
                      <a:rPr lang="en-US" sz="2400" i="1">
                        <a:latin typeface="Cambria Math" charset="0"/>
                      </a:rPr>
                      <m:t>−</m:t>
                    </m:r>
                    <m:r>
                      <a:rPr lang="en-US" sz="2400">
                        <a:latin typeface="Cambria Math" charset="0"/>
                      </a:rPr>
                      <m:t>1</m:t>
                    </m:r>
                  </m:oMath>
                </a14:m>
                <a:r>
                  <a:rPr lang="en-US" sz="2400" dirty="0"/>
                  <a:t> to avoid subtraction of two numbers with similar order of magnitude</a:t>
                </a:r>
              </a:p>
              <a:p>
                <a:endParaRPr lang="en-US" sz="2400" b="0" dirty="0"/>
              </a:p>
              <a:p>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77288" y="1295400"/>
                <a:ext cx="8309512" cy="1614801"/>
              </a:xfrm>
              <a:prstGeom prst="rect">
                <a:avLst/>
              </a:prstGeom>
              <a:blipFill>
                <a:blip r:embed="rId2"/>
                <a:stretch>
                  <a:fillRect l="-1069" r="-1069"/>
                </a:stretch>
              </a:blipFill>
            </p:spPr>
            <p:txBody>
              <a:bodyPr/>
              <a:lstStyle/>
              <a:p>
                <a:r>
                  <a:rPr lang="en-US">
                    <a:noFill/>
                  </a:rPr>
                  <a:t> </a:t>
                </a:r>
              </a:p>
            </p:txBody>
          </p:sp>
        </mc:Fallback>
      </mc:AlternateContent>
    </p:spTree>
    <p:extLst>
      <p:ext uri="{BB962C8B-B14F-4D97-AF65-F5344CB8AC3E}">
        <p14:creationId xmlns:p14="http://schemas.microsoft.com/office/powerpoint/2010/main" val="4033718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8" name="Rectangle 17"/>
              <p:cNvSpPr/>
              <p:nvPr/>
            </p:nvSpPr>
            <p:spPr>
              <a:xfrm>
                <a:off x="304800" y="1123254"/>
                <a:ext cx="8723244" cy="923330"/>
              </a:xfrm>
              <a:prstGeom prst="rect">
                <a:avLst/>
              </a:prstGeom>
            </p:spPr>
            <p:txBody>
              <a:bodyPr wrap="square">
                <a:spAutoFit/>
              </a:bodyPr>
              <a:lstStyle/>
              <a:p>
                <a:r>
                  <a:rPr lang="en-US" dirty="0"/>
                  <a:t>If</a:t>
                </a:r>
                <a14:m>
                  <m:oMath xmlns:m="http://schemas.openxmlformats.org/officeDocument/2006/math">
                    <m:r>
                      <a:rPr lang="en-US" b="0" i="0" smtClean="0">
                        <a:latin typeface="Cambria Math" charset="0"/>
                      </a:rPr>
                      <m:t> </m:t>
                    </m:r>
                    <m:r>
                      <m:rPr>
                        <m:sty m:val="p"/>
                      </m:rPr>
                      <a:rPr lang="en-US" b="0" i="0" smtClean="0">
                        <a:latin typeface="Cambria Math" charset="0"/>
                      </a:rPr>
                      <m:t>x</m:t>
                    </m:r>
                    <m:r>
                      <a:rPr lang="en-US" b="0" i="0" smtClean="0">
                        <a:latin typeface="Cambria Math" charset="0"/>
                      </a:rPr>
                      <m:t>=0.3721448693</m:t>
                    </m:r>
                  </m:oMath>
                </a14:m>
                <a:r>
                  <a:rPr lang="en-US" dirty="0"/>
                  <a:t> and </a:t>
                </a:r>
                <a14:m>
                  <m:oMath xmlns:m="http://schemas.openxmlformats.org/officeDocument/2006/math">
                    <m:r>
                      <m:rPr>
                        <m:sty m:val="p"/>
                      </m:rPr>
                      <a:rPr lang="en-US" b="0" i="0" smtClean="0">
                        <a:latin typeface="Cambria Math" charset="0"/>
                      </a:rPr>
                      <m:t>y</m:t>
                    </m:r>
                    <m:r>
                      <a:rPr lang="en-US">
                        <a:latin typeface="Cambria Math" charset="0"/>
                      </a:rPr>
                      <m:t>=0.372</m:t>
                    </m:r>
                    <m:r>
                      <a:rPr lang="en-US" b="0" i="0" smtClean="0">
                        <a:latin typeface="Cambria Math" charset="0"/>
                      </a:rPr>
                      <m:t>0214371</m:t>
                    </m:r>
                    <m:r>
                      <a:rPr lang="en-US" i="1">
                        <a:latin typeface="Cambria Math" charset="0"/>
                      </a:rPr>
                      <m:t> </m:t>
                    </m:r>
                  </m:oMath>
                </a14:m>
                <a:r>
                  <a:rPr lang="en-US" dirty="0"/>
                  <a:t>what is the relative error in the computation of  </a:t>
                </a:r>
                <a14:m>
                  <m:oMath xmlns:m="http://schemas.openxmlformats.org/officeDocument/2006/math">
                    <m:r>
                      <a:rPr lang="en-US" b="0" i="0" smtClean="0">
                        <a:latin typeface="Cambria Math" charset="0"/>
                      </a:rPr>
                      <m:t>(</m:t>
                    </m:r>
                    <m:r>
                      <m:rPr>
                        <m:sty m:val="p"/>
                      </m:rPr>
                      <a:rPr lang="en-US">
                        <a:latin typeface="Cambria Math" charset="0"/>
                      </a:rPr>
                      <m:t>x</m:t>
                    </m:r>
                    <m:r>
                      <a:rPr lang="en-US" b="0" i="0" smtClean="0">
                        <a:latin typeface="Cambria Math" charset="0"/>
                      </a:rPr>
                      <m:t>−</m:t>
                    </m:r>
                    <m:r>
                      <m:rPr>
                        <m:sty m:val="p"/>
                      </m:rPr>
                      <a:rPr lang="en-US" b="0" i="0" smtClean="0">
                        <a:latin typeface="Cambria Math" charset="0"/>
                      </a:rPr>
                      <m:t>y</m:t>
                    </m:r>
                    <m:r>
                      <a:rPr lang="en-US" b="0" i="0" smtClean="0">
                        <a:latin typeface="Cambria Math" charset="0"/>
                      </a:rPr>
                      <m:t>)</m:t>
                    </m:r>
                  </m:oMath>
                </a14:m>
                <a:r>
                  <a:rPr lang="en-US" dirty="0"/>
                  <a:t> in a computer with five decimal digits of accuracy? </a:t>
                </a:r>
              </a:p>
              <a:p>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04800" y="1123254"/>
                <a:ext cx="8723244" cy="923330"/>
              </a:xfrm>
              <a:prstGeom prst="rect">
                <a:avLst/>
              </a:prstGeom>
              <a:blipFill>
                <a:blip r:embed="rId3"/>
                <a:stretch>
                  <a:fillRect l="-582"/>
                </a:stretch>
              </a:blipFill>
            </p:spPr>
            <p:txBody>
              <a:bodyPr/>
              <a:lstStyle/>
              <a:p>
                <a:r>
                  <a:rPr lang="en-US">
                    <a:noFill/>
                  </a:rPr>
                  <a:t> </a:t>
                </a:r>
              </a:p>
            </p:txBody>
          </p:sp>
        </mc:Fallback>
      </mc:AlternateContent>
    </p:spTree>
    <p:extLst>
      <p:ext uri="{BB962C8B-B14F-4D97-AF65-F5344CB8AC3E}">
        <p14:creationId xmlns:p14="http://schemas.microsoft.com/office/powerpoint/2010/main" val="83332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B10D2F-4BBC-4E42-A0F8-EE12434069E4}"/>
              </a:ext>
            </a:extLst>
          </p:cNvPr>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a:t>
            </a:r>
          </a:p>
        </p:txBody>
      </p:sp>
      <p:sp>
        <p:nvSpPr>
          <p:cNvPr id="5" name="Rectangle 1">
            <a:extLst>
              <a:ext uri="{FF2B5EF4-FFF2-40B4-BE49-F238E27FC236}">
                <a16:creationId xmlns:a16="http://schemas.microsoft.com/office/drawing/2014/main" id="{E85DADD8-BBBF-8B4B-B162-869B49B5544E}"/>
              </a:ext>
            </a:extLst>
          </p:cNvPr>
          <p:cNvSpPr>
            <a:spLocks noChangeArrowheads="1"/>
          </p:cNvSpPr>
          <p:nvPr/>
        </p:nvSpPr>
        <p:spPr bwMode="auto">
          <a:xfrm>
            <a:off x="355756" y="1866900"/>
            <a:ext cx="8075664" cy="466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rgbClr val="000000"/>
                </a:solidFill>
                <a:effectLst/>
                <a:latin typeface="Calibri" panose="020F0502020204030204" pitchFamily="34" charset="0"/>
              </a:rPr>
              <a:t>Case A: x &gt;&gt; 10</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Calibri" panose="020F050202020403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Neither Eq.(1) or (2) will have severe cancelation. They will however have loss of significance due to rounding errors (rounding when we represent the numbers in finite precision, and rounding performed after each operation). The more operations we have, the more propagation of these errors will be built in our final result. In Eq(1), we have two operations: we square x and then we make the subtraction. There will be loss of significance in both of these operations. In Eq(2) we perform three operations: we compute 10+x, then (10-x), and we multiply these results. There is more opportunity for rounding errors in the computation of Eq(2), and that is why we just use the wording “Eq 2 is </a:t>
            </a:r>
            <a:r>
              <a:rPr kumimoji="0" lang="en-US" altLang="en-US" sz="1100" b="1" i="1" u="none" strike="noStrike" cap="none" normalizeH="0" baseline="0" dirty="0">
                <a:ln>
                  <a:noFill/>
                </a:ln>
                <a:solidFill>
                  <a:srgbClr val="000000"/>
                </a:solidFill>
                <a:effectLst/>
                <a:latin typeface="Calibri" panose="020F0502020204030204" pitchFamily="34" charset="0"/>
              </a:rPr>
              <a:t>slightly</a:t>
            </a:r>
            <a:r>
              <a:rPr kumimoji="0" lang="en-US" altLang="en-US" sz="1100" b="0" i="0" u="none" strike="noStrike" cap="none" normalizeH="0" baseline="0" dirty="0">
                <a:ln>
                  <a:noFill/>
                </a:ln>
                <a:solidFill>
                  <a:srgbClr val="000000"/>
                </a:solidFill>
                <a:effectLst/>
                <a:latin typeface="Calibri" panose="020F0502020204030204" pitchFamily="34" charset="0"/>
              </a:rPr>
              <a:t> more accurate”. As a rule of thumb, as we discussed earlier, the less number of operations will lead to more accurate results.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sng" strike="noStrike" cap="none" normalizeH="0" baseline="0" dirty="0">
                <a:ln>
                  <a:noFill/>
                </a:ln>
                <a:solidFill>
                  <a:srgbClr val="000000"/>
                </a:solidFill>
                <a:effectLst/>
                <a:latin typeface="Calibri" panose="020F0502020204030204" pitchFamily="34" charset="0"/>
              </a:rPr>
              <a:t>Case B: x near 10</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As we discussed, both </a:t>
            </a:r>
            <a:r>
              <a:rPr kumimoji="0" lang="en-US" altLang="en-US" sz="1100" b="0" i="0" u="none" strike="noStrike" cap="none" normalizeH="0" baseline="0" dirty="0" err="1">
                <a:ln>
                  <a:noFill/>
                </a:ln>
                <a:solidFill>
                  <a:srgbClr val="000000"/>
                </a:solidFill>
                <a:effectLst/>
                <a:latin typeface="Calibri" panose="020F0502020204030204" pitchFamily="34" charset="0"/>
              </a:rPr>
              <a:t>Eqs</a:t>
            </a:r>
            <a:r>
              <a:rPr kumimoji="0" lang="en-US" altLang="en-US" sz="1100" b="0" i="0" u="none" strike="noStrike" cap="none" normalizeH="0" baseline="0" dirty="0">
                <a:ln>
                  <a:noFill/>
                </a:ln>
                <a:solidFill>
                  <a:srgbClr val="000000"/>
                </a:solidFill>
                <a:effectLst/>
                <a:latin typeface="Calibri" panose="020F0502020204030204" pitchFamily="34" charset="0"/>
              </a:rPr>
              <a:t>.(1) and (2) will be at risk of cancelation, since we are losing the digits that are the most significant ones. When we square the value x (near 10 in this case), we are introducing more rounding error (we talked about how we are already losing some of the precision here),  and so the computation of (100-x^2) is more severe than the computation of (10-x).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One thing that we briefly discussed is that cancelation is a “product” of rounding errors (due to finite representation of numbers). If we were doing computation with infinite precision (or a number could be represented exactly), then we can’t have cancelation. If we are computing “by-hand” 40-39.999 = 0.001, we don’t have any “loss of precision” or cancelation, and our result is exact. However, when using machines, numbers are often not represented exactly, and because of rounding, we have the issue of cancelation.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Going back to the example above, suppose the number x “near” is represented exactly. In that case, the computation of 10-x does not have any cancelation, because there is no rounding. However, the computation of the square of x can lead to rounding errors, and consequently, the computation of 100-x^2 can lead to cancelation.</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The point above goes beyond of what was needed to answer the question correctly, but you can see that, no matter the choice of x near 10, you would still have Eq.(2) having more accurate results than Eq.(1).</a:t>
            </a:r>
            <a:endParaRPr kumimoji="0" lang="en-US" altLang="en-US" sz="600" b="0" i="0" u="none" strike="noStrike" cap="none" normalizeH="0" baseline="0" dirty="0">
              <a:ln>
                <a:noFill/>
              </a:ln>
              <a:solidFill>
                <a:schemeClr val="tx1"/>
              </a:solidFill>
              <a:effectLst/>
            </a:endParaRPr>
          </a:p>
        </p:txBody>
      </p:sp>
      <p:pic>
        <p:nvPicPr>
          <p:cNvPr id="1026" name="Picture 2">
            <a:extLst>
              <a:ext uri="{FF2B5EF4-FFF2-40B4-BE49-F238E27FC236}">
                <a16:creationId xmlns:a16="http://schemas.microsoft.com/office/drawing/2014/main" id="{B03205AE-034F-2746-A05A-5BA419CE0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23899"/>
            <a:ext cx="4195814"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91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Machine floating point number</a:t>
            </a:r>
          </a:p>
        </p:txBody>
      </p:sp>
      <p:sp>
        <p:nvSpPr>
          <p:cNvPr id="3" name="TextBox 2"/>
          <p:cNvSpPr txBox="1"/>
          <p:nvPr/>
        </p:nvSpPr>
        <p:spPr>
          <a:xfrm>
            <a:off x="9428408" y="5810968"/>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 name="Rectangle 1"/>
              <p:cNvSpPr/>
              <p:nvPr/>
            </p:nvSpPr>
            <p:spPr>
              <a:xfrm>
                <a:off x="393700" y="1143000"/>
                <a:ext cx="8140700" cy="1938992"/>
              </a:xfrm>
              <a:prstGeom prst="rect">
                <a:avLst/>
              </a:prstGeom>
            </p:spPr>
            <p:txBody>
              <a:bodyPr wrap="square">
                <a:spAutoFit/>
              </a:bodyPr>
              <a:lstStyle/>
              <a:p>
                <a:pPr marL="342900" indent="-342900">
                  <a:buFont typeface="Arial" charset="0"/>
                  <a:buChar char="•"/>
                </a:pPr>
                <a:r>
                  <a:rPr lang="en-US" sz="2000" dirty="0"/>
                  <a:t>Not all real numbers can be exactly represented as a machine floating-point number.</a:t>
                </a:r>
              </a:p>
              <a:p>
                <a:pPr marL="342900" indent="-342900">
                  <a:buFont typeface="Arial" charset="0"/>
                  <a:buChar char="•"/>
                </a:pPr>
                <a:r>
                  <a:rPr lang="en-US" sz="2000" dirty="0"/>
                  <a:t>Consider a real number in the normalized floating-point form:</a:t>
                </a:r>
              </a:p>
              <a:p>
                <a:pPr/>
                <a14:m>
                  <m:oMathPara xmlns:m="http://schemas.openxmlformats.org/officeDocument/2006/math">
                    <m:oMathParaPr>
                      <m:jc m:val="centerGroup"/>
                    </m:oMathParaPr>
                    <m:oMath xmlns:m="http://schemas.openxmlformats.org/officeDocument/2006/math">
                      <m:r>
                        <a:rPr lang="en-US" sz="2000" i="1">
                          <a:latin typeface="Cambria Math" charset="0"/>
                          <a:ea typeface="Cambria Math" charset="0"/>
                          <a:cs typeface="Cambria Math" charset="0"/>
                        </a:rPr>
                        <m:t>𝑥</m:t>
                      </m:r>
                      <m:r>
                        <a:rPr lang="en-US" sz="2000" i="1">
                          <a:latin typeface="Cambria Math" charset="0"/>
                          <a:ea typeface="Cambria Math" charset="0"/>
                          <a:cs typeface="Cambria Math" charset="0"/>
                        </a:rPr>
                        <m:t>= ±1.</m:t>
                      </m:r>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1</m:t>
                          </m:r>
                        </m:sub>
                      </m:sSub>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2</m:t>
                          </m:r>
                        </m:sub>
                      </m:sSub>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3</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𝑛</m:t>
                          </m:r>
                        </m:sub>
                      </m:sSub>
                      <m:r>
                        <a:rPr lang="en-US" sz="2000" i="1">
                          <a:latin typeface="Cambria Math" charset="0"/>
                        </a:rPr>
                        <m:t>…</m:t>
                      </m:r>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 2</m:t>
                          </m:r>
                        </m:e>
                        <m:sup>
                          <m:r>
                            <a:rPr lang="en-US" sz="2000" i="1">
                              <a:latin typeface="Cambria Math" charset="0"/>
                              <a:ea typeface="Cambria Math" charset="0"/>
                              <a:cs typeface="Cambria Math" charset="0"/>
                            </a:rPr>
                            <m:t>𝑚</m:t>
                          </m:r>
                        </m:sup>
                      </m:sSup>
                    </m:oMath>
                  </m:oMathPara>
                </a14:m>
                <a:endParaRPr lang="en-US" sz="2000" dirty="0"/>
              </a:p>
              <a:p>
                <a:pPr marL="342900" indent="-342900">
                  <a:buFont typeface="Arial" charset="0"/>
                  <a:buChar char="•"/>
                </a:pPr>
                <a:r>
                  <a:rPr lang="en-US" sz="2000" dirty="0"/>
                  <a:t>The real number </a:t>
                </a:r>
                <a14:m>
                  <m:oMath xmlns:m="http://schemas.openxmlformats.org/officeDocument/2006/math">
                    <m:r>
                      <a:rPr lang="en-US" sz="2000" i="1">
                        <a:latin typeface="Cambria Math" charset="0"/>
                        <a:ea typeface="Cambria Math" charset="0"/>
                        <a:cs typeface="Cambria Math" charset="0"/>
                      </a:rPr>
                      <m:t>𝑥</m:t>
                    </m:r>
                  </m:oMath>
                </a14:m>
                <a:r>
                  <a:rPr lang="en-US" sz="2000" b="1" dirty="0"/>
                  <a:t> </a:t>
                </a:r>
                <a:r>
                  <a:rPr lang="en-US" sz="2000" dirty="0"/>
                  <a:t>will be approximated by either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m:t>
                        </m:r>
                      </m:sub>
                    </m:sSub>
                  </m:oMath>
                </a14:m>
                <a:r>
                  <a:rPr lang="en-US" sz="2000" dirty="0"/>
                  <a:t> 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m:t>
                        </m:r>
                      </m:sub>
                    </m:sSub>
                  </m:oMath>
                </a14:m>
                <a:r>
                  <a:rPr lang="en-US" sz="2000" dirty="0"/>
                  <a:t>, the nearest two machine floating point numbers.</a:t>
                </a:r>
              </a:p>
            </p:txBody>
          </p:sp>
        </mc:Choice>
        <mc:Fallback xmlns="">
          <p:sp>
            <p:nvSpPr>
              <p:cNvPr id="2" name="Rectangle 1"/>
              <p:cNvSpPr>
                <a:spLocks noRot="1" noChangeAspect="1" noMove="1" noResize="1" noEditPoints="1" noAdjustHandles="1" noChangeArrowheads="1" noChangeShapeType="1" noTextEdit="1"/>
              </p:cNvSpPr>
              <p:nvPr/>
            </p:nvSpPr>
            <p:spPr>
              <a:xfrm>
                <a:off x="393700" y="1143000"/>
                <a:ext cx="8140700" cy="1938992"/>
              </a:xfrm>
              <a:prstGeom prst="rect">
                <a:avLst/>
              </a:prstGeom>
              <a:blipFill>
                <a:blip r:embed="rId3"/>
                <a:stretch>
                  <a:fillRect l="-623" t="-1948" b="-3896"/>
                </a:stretch>
              </a:blipFill>
            </p:spPr>
            <p:txBody>
              <a:bodyPr/>
              <a:lstStyle/>
              <a:p>
                <a:r>
                  <a:rPr lang="en-US">
                    <a:noFill/>
                  </a:rPr>
                  <a:t> </a:t>
                </a:r>
              </a:p>
            </p:txBody>
          </p:sp>
        </mc:Fallback>
      </mc:AlternateContent>
      <p:cxnSp>
        <p:nvCxnSpPr>
          <p:cNvPr id="8" name="Straight Connector 7"/>
          <p:cNvCxnSpPr>
            <a:cxnSpLocks/>
          </p:cNvCxnSpPr>
          <p:nvPr/>
        </p:nvCxnSpPr>
        <p:spPr>
          <a:xfrm>
            <a:off x="623024" y="3320504"/>
            <a:ext cx="7696200" cy="0"/>
          </a:xfrm>
          <a:prstGeom prst="line">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853074" y="3244304"/>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48474" y="3244304"/>
            <a:ext cx="152400" cy="1524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16074" y="3244304"/>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3011474" y="3364904"/>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𝑥</m:t>
                      </m:r>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3011474" y="3364904"/>
                <a:ext cx="42639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26430" y="3411070"/>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26430" y="3411070"/>
                <a:ext cx="405688" cy="369332"/>
              </a:xfrm>
              <a:prstGeom prst="rect">
                <a:avLst/>
              </a:prstGeom>
              <a:blipFill>
                <a:blip r:embed="rId5"/>
                <a:stretch>
                  <a:fillRect l="-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365630" y="3411070"/>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365630" y="3411070"/>
                <a:ext cx="405688" cy="369332"/>
              </a:xfrm>
              <a:prstGeom prst="rect">
                <a:avLst/>
              </a:prstGeom>
              <a:blipFill>
                <a:blip r:embed="rId6"/>
                <a:stretch>
                  <a:fillRect l="-6061" r="-303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D92F61C-7D96-874A-8433-19B99C47A0CE}"/>
                  </a:ext>
                </a:extLst>
              </p:cNvPr>
              <p:cNvSpPr txBox="1"/>
              <p:nvPr/>
            </p:nvSpPr>
            <p:spPr>
              <a:xfrm>
                <a:off x="630391" y="3530838"/>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19" name="TextBox 18">
                <a:extLst>
                  <a:ext uri="{FF2B5EF4-FFF2-40B4-BE49-F238E27FC236}">
                    <a16:creationId xmlns:a16="http://schemas.microsoft.com/office/drawing/2014/main" id="{ED92F61C-7D96-874A-8433-19B99C47A0CE}"/>
                  </a:ext>
                </a:extLst>
              </p:cNvPr>
              <p:cNvSpPr txBox="1">
                <a:spLocks noRot="1" noChangeAspect="1" noMove="1" noResize="1" noEditPoints="1" noAdjustHandles="1" noChangeArrowheads="1" noChangeShapeType="1" noTextEdit="1"/>
              </p:cNvSpPr>
              <p:nvPr/>
            </p:nvSpPr>
            <p:spPr>
              <a:xfrm>
                <a:off x="630391" y="3530838"/>
                <a:ext cx="259686" cy="400110"/>
              </a:xfrm>
              <a:prstGeom prst="rect">
                <a:avLst/>
              </a:prstGeom>
              <a:blipFill>
                <a:blip r:embed="rId7"/>
                <a:stretch>
                  <a:fillRect l="-28571"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CFC67D-8694-CD4A-888E-BCF904BA55CC}"/>
                  </a:ext>
                </a:extLst>
              </p:cNvPr>
              <p:cNvSpPr txBox="1"/>
              <p:nvPr/>
            </p:nvSpPr>
            <p:spPr>
              <a:xfrm>
                <a:off x="7950924" y="3426459"/>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20" name="TextBox 19">
                <a:extLst>
                  <a:ext uri="{FF2B5EF4-FFF2-40B4-BE49-F238E27FC236}">
                    <a16:creationId xmlns:a16="http://schemas.microsoft.com/office/drawing/2014/main" id="{E6CFC67D-8694-CD4A-888E-BCF904BA55CC}"/>
                  </a:ext>
                </a:extLst>
              </p:cNvPr>
              <p:cNvSpPr txBox="1">
                <a:spLocks noRot="1" noChangeAspect="1" noMove="1" noResize="1" noEditPoints="1" noAdjustHandles="1" noChangeArrowheads="1" noChangeShapeType="1" noTextEdit="1"/>
              </p:cNvSpPr>
              <p:nvPr/>
            </p:nvSpPr>
            <p:spPr>
              <a:xfrm>
                <a:off x="7950924" y="3426459"/>
                <a:ext cx="607539" cy="400110"/>
              </a:xfrm>
              <a:prstGeom prst="rect">
                <a:avLst/>
              </a:prstGeom>
              <a:blipFill>
                <a:blip r:embed="rId8"/>
                <a:stretch>
                  <a:fillRect l="-10204" r="-6122" b="-3125"/>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8270A568-6235-E84B-8DCB-3E7740E9A780}"/>
              </a:ext>
            </a:extLst>
          </p:cNvPr>
          <p:cNvCxnSpPr/>
          <p:nvPr/>
        </p:nvCxnSpPr>
        <p:spPr>
          <a:xfrm>
            <a:off x="740835" y="3155377"/>
            <a:ext cx="0" cy="3302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72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688248" y="533400"/>
            <a:ext cx="7696200" cy="0"/>
          </a:xfrm>
          <a:prstGeom prst="line">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918298" y="457200"/>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213698" y="457200"/>
            <a:ext cx="152400" cy="1524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81298" y="457200"/>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3076698" y="577800"/>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𝑥</m:t>
                      </m:r>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3076698" y="577800"/>
                <a:ext cx="42639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91654" y="623966"/>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91654" y="623966"/>
                <a:ext cx="405688" cy="369332"/>
              </a:xfrm>
              <a:prstGeom prst="rect">
                <a:avLst/>
              </a:prstGeom>
              <a:blipFill>
                <a:blip r:embed="rId4"/>
                <a:stretch>
                  <a:fillRect l="-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30854" y="623966"/>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430854" y="623966"/>
                <a:ext cx="405688" cy="369332"/>
              </a:xfrm>
              <a:prstGeom prst="rect">
                <a:avLst/>
              </a:prstGeom>
              <a:blipFill>
                <a:blip r:embed="rId5"/>
                <a:stretch>
                  <a:fillRect l="-6061" r="-303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D92F61C-7D96-874A-8433-19B99C47A0CE}"/>
                  </a:ext>
                </a:extLst>
              </p:cNvPr>
              <p:cNvSpPr txBox="1"/>
              <p:nvPr/>
            </p:nvSpPr>
            <p:spPr>
              <a:xfrm>
                <a:off x="695615" y="743734"/>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19" name="TextBox 18">
                <a:extLst>
                  <a:ext uri="{FF2B5EF4-FFF2-40B4-BE49-F238E27FC236}">
                    <a16:creationId xmlns:a16="http://schemas.microsoft.com/office/drawing/2014/main" id="{ED92F61C-7D96-874A-8433-19B99C47A0CE}"/>
                  </a:ext>
                </a:extLst>
              </p:cNvPr>
              <p:cNvSpPr txBox="1">
                <a:spLocks noRot="1" noChangeAspect="1" noMove="1" noResize="1" noEditPoints="1" noAdjustHandles="1" noChangeArrowheads="1" noChangeShapeType="1" noTextEdit="1"/>
              </p:cNvSpPr>
              <p:nvPr/>
            </p:nvSpPr>
            <p:spPr>
              <a:xfrm>
                <a:off x="695615" y="743734"/>
                <a:ext cx="259686" cy="400110"/>
              </a:xfrm>
              <a:prstGeom prst="rect">
                <a:avLst/>
              </a:prstGeom>
              <a:blipFill>
                <a:blip r:embed="rId6"/>
                <a:stretch>
                  <a:fillRect l="-28571"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CFC67D-8694-CD4A-888E-BCF904BA55CC}"/>
                  </a:ext>
                </a:extLst>
              </p:cNvPr>
              <p:cNvSpPr txBox="1"/>
              <p:nvPr/>
            </p:nvSpPr>
            <p:spPr>
              <a:xfrm>
                <a:off x="8016148" y="639355"/>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20" name="TextBox 19">
                <a:extLst>
                  <a:ext uri="{FF2B5EF4-FFF2-40B4-BE49-F238E27FC236}">
                    <a16:creationId xmlns:a16="http://schemas.microsoft.com/office/drawing/2014/main" id="{E6CFC67D-8694-CD4A-888E-BCF904BA55CC}"/>
                  </a:ext>
                </a:extLst>
              </p:cNvPr>
              <p:cNvSpPr txBox="1">
                <a:spLocks noRot="1" noChangeAspect="1" noMove="1" noResize="1" noEditPoints="1" noAdjustHandles="1" noChangeArrowheads="1" noChangeShapeType="1" noTextEdit="1"/>
              </p:cNvSpPr>
              <p:nvPr/>
            </p:nvSpPr>
            <p:spPr>
              <a:xfrm>
                <a:off x="8016148" y="639355"/>
                <a:ext cx="607539" cy="400110"/>
              </a:xfrm>
              <a:prstGeom prst="rect">
                <a:avLst/>
              </a:prstGeom>
              <a:blipFill>
                <a:blip r:embed="rId7"/>
                <a:stretch>
                  <a:fillRect l="-10204" r="-6122" b="-3030"/>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8270A568-6235-E84B-8DCB-3E7740E9A780}"/>
              </a:ext>
            </a:extLst>
          </p:cNvPr>
          <p:cNvCxnSpPr/>
          <p:nvPr/>
        </p:nvCxnSpPr>
        <p:spPr>
          <a:xfrm>
            <a:off x="806059" y="368273"/>
            <a:ext cx="0" cy="3302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05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4" y="-92076"/>
            <a:ext cx="7772400" cy="1143000"/>
          </a:xfrm>
        </p:spPr>
        <p:txBody>
          <a:bodyPr/>
          <a:lstStyle/>
          <a:p>
            <a:r>
              <a:rPr lang="en-US" dirty="0"/>
              <a:t>IEEE-754 Double Precision </a:t>
            </a:r>
          </a:p>
        </p:txBody>
      </p:sp>
      <p:pic>
        <p:nvPicPr>
          <p:cNvPr id="3" name="Picture 2"/>
          <p:cNvPicPr>
            <a:picLocks noChangeAspect="1"/>
          </p:cNvPicPr>
          <p:nvPr/>
        </p:nvPicPr>
        <p:blipFill rotWithShape="1">
          <a:blip r:embed="rId2"/>
          <a:srcRect l="4400" t="23047"/>
          <a:stretch/>
        </p:blipFill>
        <p:spPr>
          <a:xfrm>
            <a:off x="229791" y="1524000"/>
            <a:ext cx="8679030" cy="3733800"/>
          </a:xfrm>
          <a:prstGeom prst="rect">
            <a:avLst/>
          </a:prstGeom>
        </p:spPr>
      </p:pic>
      <p:sp>
        <p:nvSpPr>
          <p:cNvPr id="4" name="Rectangle 3">
            <a:extLst>
              <a:ext uri="{FF2B5EF4-FFF2-40B4-BE49-F238E27FC236}">
                <a16:creationId xmlns:a16="http://schemas.microsoft.com/office/drawing/2014/main" id="{7198C850-A366-0C48-A4C8-D8A887260A08}"/>
              </a:ext>
            </a:extLst>
          </p:cNvPr>
          <p:cNvSpPr/>
          <p:nvPr/>
        </p:nvSpPr>
        <p:spPr>
          <a:xfrm>
            <a:off x="254951" y="5269832"/>
            <a:ext cx="8653870" cy="1292662"/>
          </a:xfrm>
          <a:prstGeom prst="rect">
            <a:avLst/>
          </a:prstGeom>
        </p:spPr>
        <p:txBody>
          <a:bodyPr wrap="square">
            <a:spAutoFit/>
          </a:bodyPr>
          <a:lstStyle/>
          <a:p>
            <a:r>
              <a:rPr lang="en-US" sz="2600" dirty="0"/>
              <a:t>The interval between successive floating point numbers is not uniform: the interval is smaller as the magnitude of the numbers themselves is smaller, and it is bigger as the numbers get bigger.</a:t>
            </a:r>
          </a:p>
        </p:txBody>
      </p:sp>
    </p:spTree>
    <p:extLst>
      <p:ext uri="{BB962C8B-B14F-4D97-AF65-F5344CB8AC3E}">
        <p14:creationId xmlns:p14="http://schemas.microsoft.com/office/powerpoint/2010/main" val="311751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Rounding</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 name="Rectangle 1"/>
              <p:cNvSpPr/>
              <p:nvPr/>
            </p:nvSpPr>
            <p:spPr>
              <a:xfrm>
                <a:off x="404586" y="978110"/>
                <a:ext cx="8140700" cy="830997"/>
              </a:xfrm>
              <a:prstGeom prst="rect">
                <a:avLst/>
              </a:prstGeom>
            </p:spPr>
            <p:txBody>
              <a:bodyPr wrap="square">
                <a:spAutoFit/>
              </a:bodyPr>
              <a:lstStyle/>
              <a:p>
                <a:r>
                  <a:rPr lang="en-US" sz="2400" dirty="0"/>
                  <a:t>The process of replacing </a:t>
                </a:r>
                <a14:m>
                  <m:oMath xmlns:m="http://schemas.openxmlformats.org/officeDocument/2006/math">
                    <m:r>
                      <a:rPr lang="en-US" sz="2400" i="1">
                        <a:latin typeface="Cambria Math" charset="0"/>
                        <a:ea typeface="Cambria Math" charset="0"/>
                        <a:cs typeface="Cambria Math" charset="0"/>
                      </a:rPr>
                      <m:t>𝑥</m:t>
                    </m:r>
                  </m:oMath>
                </a14:m>
                <a:r>
                  <a:rPr lang="en-US" sz="2400" dirty="0"/>
                  <a:t> by a nearby machine number is called rounding, and the error involved is called </a:t>
                </a:r>
                <a:r>
                  <a:rPr lang="en-US" sz="2400" b="1" dirty="0" err="1"/>
                  <a:t>roundoff</a:t>
                </a:r>
                <a:r>
                  <a:rPr lang="en-US" sz="2400" b="1" dirty="0"/>
                  <a:t> error.</a:t>
                </a:r>
              </a:p>
            </p:txBody>
          </p:sp>
        </mc:Choice>
        <mc:Fallback xmlns="">
          <p:sp>
            <p:nvSpPr>
              <p:cNvPr id="2" name="Rectangle 1"/>
              <p:cNvSpPr>
                <a:spLocks noRot="1" noChangeAspect="1" noMove="1" noResize="1" noEditPoints="1" noAdjustHandles="1" noChangeArrowheads="1" noChangeShapeType="1" noTextEdit="1"/>
              </p:cNvSpPr>
              <p:nvPr/>
            </p:nvSpPr>
            <p:spPr>
              <a:xfrm>
                <a:off x="404586" y="978110"/>
                <a:ext cx="8140700" cy="830997"/>
              </a:xfrm>
              <a:prstGeom prst="rect">
                <a:avLst/>
              </a:prstGeom>
              <a:blipFill>
                <a:blip r:embed="rId3"/>
                <a:stretch>
                  <a:fillRect l="-1090" t="-6061" b="-15152"/>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89E707B-5EA2-AF44-874E-C222A1018F78}"/>
              </a:ext>
            </a:extLst>
          </p:cNvPr>
          <p:cNvCxnSpPr>
            <a:cxnSpLocks/>
          </p:cNvCxnSpPr>
          <p:nvPr/>
        </p:nvCxnSpPr>
        <p:spPr>
          <a:xfrm>
            <a:off x="898298" y="3276600"/>
            <a:ext cx="7696200" cy="0"/>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F7AF572-51D8-6E41-9851-E6BB60F257C8}"/>
              </a:ext>
            </a:extLst>
          </p:cNvPr>
          <p:cNvSpPr/>
          <p:nvPr/>
        </p:nvSpPr>
        <p:spPr>
          <a:xfrm>
            <a:off x="5385098" y="3186034"/>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94BE162-8E85-6549-8EDE-E3F0AA84C930}"/>
              </a:ext>
            </a:extLst>
          </p:cNvPr>
          <p:cNvSpPr/>
          <p:nvPr/>
        </p:nvSpPr>
        <p:spPr>
          <a:xfrm>
            <a:off x="6109354" y="3186034"/>
            <a:ext cx="152400" cy="1524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BED0AA-F27C-CA46-92D0-08A0F3909AED}"/>
              </a:ext>
            </a:extLst>
          </p:cNvPr>
          <p:cNvSpPr/>
          <p:nvPr/>
        </p:nvSpPr>
        <p:spPr>
          <a:xfrm>
            <a:off x="6950938" y="3168778"/>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03162F1-2275-9E46-88CF-15F4493F0CC8}"/>
                  </a:ext>
                </a:extLst>
              </p:cNvPr>
              <p:cNvSpPr/>
              <p:nvPr/>
            </p:nvSpPr>
            <p:spPr>
              <a:xfrm>
                <a:off x="5972354" y="3306634"/>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𝑥</m:t>
                      </m:r>
                    </m:oMath>
                  </m:oMathPara>
                </a14:m>
                <a:endParaRPr lang="en-US" sz="2400" dirty="0"/>
              </a:p>
            </p:txBody>
          </p:sp>
        </mc:Choice>
        <mc:Fallback xmlns="">
          <p:sp>
            <p:nvSpPr>
              <p:cNvPr id="22" name="Rectangle 21">
                <a:extLst>
                  <a:ext uri="{FF2B5EF4-FFF2-40B4-BE49-F238E27FC236}">
                    <a16:creationId xmlns:a16="http://schemas.microsoft.com/office/drawing/2014/main" id="{B03162F1-2275-9E46-88CF-15F4493F0CC8}"/>
                  </a:ext>
                </a:extLst>
              </p:cNvPr>
              <p:cNvSpPr>
                <a:spLocks noRot="1" noChangeAspect="1" noMove="1" noResize="1" noEditPoints="1" noAdjustHandles="1" noChangeArrowheads="1" noChangeShapeType="1" noTextEdit="1"/>
              </p:cNvSpPr>
              <p:nvPr/>
            </p:nvSpPr>
            <p:spPr>
              <a:xfrm>
                <a:off x="5972354" y="3306634"/>
                <a:ext cx="42639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B879E2-FFC7-3A4C-86FD-F7576458F31A}"/>
                  </a:ext>
                </a:extLst>
              </p:cNvPr>
              <p:cNvSpPr txBox="1"/>
              <p:nvPr/>
            </p:nvSpPr>
            <p:spPr>
              <a:xfrm>
                <a:off x="5258454" y="3352800"/>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23" name="TextBox 22">
                <a:extLst>
                  <a:ext uri="{FF2B5EF4-FFF2-40B4-BE49-F238E27FC236}">
                    <a16:creationId xmlns:a16="http://schemas.microsoft.com/office/drawing/2014/main" id="{54B879E2-FFC7-3A4C-86FD-F7576458F31A}"/>
                  </a:ext>
                </a:extLst>
              </p:cNvPr>
              <p:cNvSpPr txBox="1">
                <a:spLocks noRot="1" noChangeAspect="1" noMove="1" noResize="1" noEditPoints="1" noAdjustHandles="1" noChangeArrowheads="1" noChangeShapeType="1" noTextEdit="1"/>
              </p:cNvSpPr>
              <p:nvPr/>
            </p:nvSpPr>
            <p:spPr>
              <a:xfrm>
                <a:off x="5258454" y="3352800"/>
                <a:ext cx="405688" cy="369332"/>
              </a:xfrm>
              <a:prstGeom prst="rect">
                <a:avLst/>
              </a:prstGeom>
              <a:blipFill>
                <a:blip r:embed="rId5"/>
                <a:stretch>
                  <a:fillRect l="-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D29817-6822-C04D-AA84-09395FB8B93C}"/>
                  </a:ext>
                </a:extLst>
              </p:cNvPr>
              <p:cNvSpPr txBox="1"/>
              <p:nvPr/>
            </p:nvSpPr>
            <p:spPr>
              <a:xfrm>
                <a:off x="6900494" y="3335544"/>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24" name="TextBox 23">
                <a:extLst>
                  <a:ext uri="{FF2B5EF4-FFF2-40B4-BE49-F238E27FC236}">
                    <a16:creationId xmlns:a16="http://schemas.microsoft.com/office/drawing/2014/main" id="{CBD29817-6822-C04D-AA84-09395FB8B93C}"/>
                  </a:ext>
                </a:extLst>
              </p:cNvPr>
              <p:cNvSpPr txBox="1">
                <a:spLocks noRot="1" noChangeAspect="1" noMove="1" noResize="1" noEditPoints="1" noAdjustHandles="1" noChangeArrowheads="1" noChangeShapeType="1" noTextEdit="1"/>
              </p:cNvSpPr>
              <p:nvPr/>
            </p:nvSpPr>
            <p:spPr>
              <a:xfrm>
                <a:off x="6900494" y="3335544"/>
                <a:ext cx="405688" cy="369332"/>
              </a:xfrm>
              <a:prstGeom prst="rect">
                <a:avLst/>
              </a:prstGeom>
              <a:blipFill>
                <a:blip r:embed="rId6"/>
                <a:stretch>
                  <a:fillRect l="-6061" r="-303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947EEA9-70C5-A24A-A116-127087CE51ED}"/>
                  </a:ext>
                </a:extLst>
              </p:cNvPr>
              <p:cNvSpPr txBox="1"/>
              <p:nvPr/>
            </p:nvSpPr>
            <p:spPr>
              <a:xfrm>
                <a:off x="4085046" y="3428071"/>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25" name="TextBox 24">
                <a:extLst>
                  <a:ext uri="{FF2B5EF4-FFF2-40B4-BE49-F238E27FC236}">
                    <a16:creationId xmlns:a16="http://schemas.microsoft.com/office/drawing/2014/main" id="{7947EEA9-70C5-A24A-A116-127087CE51ED}"/>
                  </a:ext>
                </a:extLst>
              </p:cNvPr>
              <p:cNvSpPr txBox="1">
                <a:spLocks noRot="1" noChangeAspect="1" noMove="1" noResize="1" noEditPoints="1" noAdjustHandles="1" noChangeArrowheads="1" noChangeShapeType="1" noTextEdit="1"/>
              </p:cNvSpPr>
              <p:nvPr/>
            </p:nvSpPr>
            <p:spPr>
              <a:xfrm>
                <a:off x="4085046" y="3428071"/>
                <a:ext cx="259686" cy="400110"/>
              </a:xfrm>
              <a:prstGeom prst="rect">
                <a:avLst/>
              </a:prstGeom>
              <a:blipFill>
                <a:blip r:embed="rId7"/>
                <a:stretch>
                  <a:fillRect l="-28571" r="-28571"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7F47042-09E2-F14B-B96A-EB4F8DCE842E}"/>
                  </a:ext>
                </a:extLst>
              </p:cNvPr>
              <p:cNvSpPr txBox="1"/>
              <p:nvPr/>
            </p:nvSpPr>
            <p:spPr>
              <a:xfrm>
                <a:off x="8226198" y="3382555"/>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26" name="TextBox 25">
                <a:extLst>
                  <a:ext uri="{FF2B5EF4-FFF2-40B4-BE49-F238E27FC236}">
                    <a16:creationId xmlns:a16="http://schemas.microsoft.com/office/drawing/2014/main" id="{17F47042-09E2-F14B-B96A-EB4F8DCE842E}"/>
                  </a:ext>
                </a:extLst>
              </p:cNvPr>
              <p:cNvSpPr txBox="1">
                <a:spLocks noRot="1" noChangeAspect="1" noMove="1" noResize="1" noEditPoints="1" noAdjustHandles="1" noChangeArrowheads="1" noChangeShapeType="1" noTextEdit="1"/>
              </p:cNvSpPr>
              <p:nvPr/>
            </p:nvSpPr>
            <p:spPr>
              <a:xfrm>
                <a:off x="8226198" y="3382555"/>
                <a:ext cx="607539" cy="400110"/>
              </a:xfrm>
              <a:prstGeom prst="rect">
                <a:avLst/>
              </a:prstGeom>
              <a:blipFill>
                <a:blip r:embed="rId8"/>
                <a:stretch>
                  <a:fillRect l="-12500" r="-4167" b="-3030"/>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EA3BE9F5-C096-5C46-88A0-829B23FD1B9C}"/>
              </a:ext>
            </a:extLst>
          </p:cNvPr>
          <p:cNvCxnSpPr/>
          <p:nvPr/>
        </p:nvCxnSpPr>
        <p:spPr>
          <a:xfrm>
            <a:off x="4195490" y="3052610"/>
            <a:ext cx="0" cy="330254"/>
          </a:xfrm>
          <a:prstGeom prst="line">
            <a:avLst/>
          </a:prstGeom>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21EBD46-DE80-814A-9E3F-415FB658AD40}"/>
              </a:ext>
            </a:extLst>
          </p:cNvPr>
          <p:cNvSpPr/>
          <p:nvPr/>
        </p:nvSpPr>
        <p:spPr>
          <a:xfrm>
            <a:off x="2068114" y="3186034"/>
            <a:ext cx="152400" cy="1524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560CE48-C93D-6041-8E8F-A1F36D6D8B84}"/>
                  </a:ext>
                </a:extLst>
              </p:cNvPr>
              <p:cNvSpPr/>
              <p:nvPr/>
            </p:nvSpPr>
            <p:spPr>
              <a:xfrm>
                <a:off x="1931114" y="3306634"/>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𝑥</m:t>
                      </m:r>
                    </m:oMath>
                  </m:oMathPara>
                </a14:m>
                <a:endParaRPr lang="en-US" sz="2400" dirty="0"/>
              </a:p>
            </p:txBody>
          </p:sp>
        </mc:Choice>
        <mc:Fallback xmlns="">
          <p:sp>
            <p:nvSpPr>
              <p:cNvPr id="29" name="Rectangle 28">
                <a:extLst>
                  <a:ext uri="{FF2B5EF4-FFF2-40B4-BE49-F238E27FC236}">
                    <a16:creationId xmlns:a16="http://schemas.microsoft.com/office/drawing/2014/main" id="{0560CE48-C93D-6041-8E8F-A1F36D6D8B84}"/>
                  </a:ext>
                </a:extLst>
              </p:cNvPr>
              <p:cNvSpPr>
                <a:spLocks noRot="1" noChangeAspect="1" noMove="1" noResize="1" noEditPoints="1" noAdjustHandles="1" noChangeArrowheads="1" noChangeShapeType="1" noTextEdit="1"/>
              </p:cNvSpPr>
              <p:nvPr/>
            </p:nvSpPr>
            <p:spPr>
              <a:xfrm>
                <a:off x="1931114" y="3306634"/>
                <a:ext cx="426399" cy="461665"/>
              </a:xfrm>
              <a:prstGeom prst="rect">
                <a:avLst/>
              </a:prstGeom>
              <a:blipFill>
                <a:blip r:embed="rId4"/>
                <a:stretch>
                  <a:fillRect/>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92CFF5A8-710B-9B41-9A38-D4FF0DA23E5B}"/>
              </a:ext>
            </a:extLst>
          </p:cNvPr>
          <p:cNvSpPr/>
          <p:nvPr/>
        </p:nvSpPr>
        <p:spPr>
          <a:xfrm>
            <a:off x="1390465" y="3173493"/>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AA5E33D-6473-BB44-96B4-C8DAE5C8B9D7}"/>
                  </a:ext>
                </a:extLst>
              </p:cNvPr>
              <p:cNvSpPr txBox="1"/>
              <p:nvPr/>
            </p:nvSpPr>
            <p:spPr>
              <a:xfrm>
                <a:off x="1340021" y="3340259"/>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31" name="TextBox 30">
                <a:extLst>
                  <a:ext uri="{FF2B5EF4-FFF2-40B4-BE49-F238E27FC236}">
                    <a16:creationId xmlns:a16="http://schemas.microsoft.com/office/drawing/2014/main" id="{4AA5E33D-6473-BB44-96B4-C8DAE5C8B9D7}"/>
                  </a:ext>
                </a:extLst>
              </p:cNvPr>
              <p:cNvSpPr txBox="1">
                <a:spLocks noRot="1" noChangeAspect="1" noMove="1" noResize="1" noEditPoints="1" noAdjustHandles="1" noChangeArrowheads="1" noChangeShapeType="1" noTextEdit="1"/>
              </p:cNvSpPr>
              <p:nvPr/>
            </p:nvSpPr>
            <p:spPr>
              <a:xfrm>
                <a:off x="1340021" y="3340259"/>
                <a:ext cx="405688" cy="369332"/>
              </a:xfrm>
              <a:prstGeom prst="rect">
                <a:avLst/>
              </a:prstGeom>
              <a:blipFill>
                <a:blip r:embed="rId9"/>
                <a:stretch>
                  <a:fillRect l="-9375" r="-3125" b="-6667"/>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56C7265C-E47F-EB40-8315-BF159E9DEE84}"/>
              </a:ext>
            </a:extLst>
          </p:cNvPr>
          <p:cNvSpPr/>
          <p:nvPr/>
        </p:nvSpPr>
        <p:spPr>
          <a:xfrm>
            <a:off x="2713377" y="3186034"/>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5075FA3-962D-3D47-80A4-CC2B7B2C9A53}"/>
                  </a:ext>
                </a:extLst>
              </p:cNvPr>
              <p:cNvSpPr txBox="1"/>
              <p:nvPr/>
            </p:nvSpPr>
            <p:spPr>
              <a:xfrm>
                <a:off x="2586733" y="3352800"/>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33" name="TextBox 32">
                <a:extLst>
                  <a:ext uri="{FF2B5EF4-FFF2-40B4-BE49-F238E27FC236}">
                    <a16:creationId xmlns:a16="http://schemas.microsoft.com/office/drawing/2014/main" id="{A5075FA3-962D-3D47-80A4-CC2B7B2C9A53}"/>
                  </a:ext>
                </a:extLst>
              </p:cNvPr>
              <p:cNvSpPr txBox="1">
                <a:spLocks noRot="1" noChangeAspect="1" noMove="1" noResize="1" noEditPoints="1" noAdjustHandles="1" noChangeArrowheads="1" noChangeShapeType="1" noTextEdit="1"/>
              </p:cNvSpPr>
              <p:nvPr/>
            </p:nvSpPr>
            <p:spPr>
              <a:xfrm>
                <a:off x="2586733" y="3352800"/>
                <a:ext cx="405688" cy="369332"/>
              </a:xfrm>
              <a:prstGeom prst="rect">
                <a:avLst/>
              </a:prstGeom>
              <a:blipFill>
                <a:blip r:embed="rId10"/>
                <a:stretch>
                  <a:fillRect l="-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6585FB-721B-6741-8E39-2B91E18AE7AF}"/>
                  </a:ext>
                </a:extLst>
              </p:cNvPr>
              <p:cNvSpPr txBox="1"/>
              <p:nvPr/>
            </p:nvSpPr>
            <p:spPr>
              <a:xfrm>
                <a:off x="404586" y="3352800"/>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34" name="TextBox 33">
                <a:extLst>
                  <a:ext uri="{FF2B5EF4-FFF2-40B4-BE49-F238E27FC236}">
                    <a16:creationId xmlns:a16="http://schemas.microsoft.com/office/drawing/2014/main" id="{E36585FB-721B-6741-8E39-2B91E18AE7AF}"/>
                  </a:ext>
                </a:extLst>
              </p:cNvPr>
              <p:cNvSpPr txBox="1">
                <a:spLocks noRot="1" noChangeAspect="1" noMove="1" noResize="1" noEditPoints="1" noAdjustHandles="1" noChangeArrowheads="1" noChangeShapeType="1" noTextEdit="1"/>
              </p:cNvSpPr>
              <p:nvPr/>
            </p:nvSpPr>
            <p:spPr>
              <a:xfrm>
                <a:off x="404586" y="3352800"/>
                <a:ext cx="607539" cy="400110"/>
              </a:xfrm>
              <a:prstGeom prst="rect">
                <a:avLst/>
              </a:prstGeom>
              <a:blipFill>
                <a:blip r:embed="rId11"/>
                <a:stretch>
                  <a:fillRect l="-2041" r="-6122"/>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1B915C21-8FF3-0449-A2F5-D2740C19819C}"/>
              </a:ext>
            </a:extLst>
          </p:cNvPr>
          <p:cNvCxnSpPr>
            <a:cxnSpLocks/>
          </p:cNvCxnSpPr>
          <p:nvPr/>
        </p:nvCxnSpPr>
        <p:spPr>
          <a:xfrm>
            <a:off x="6261754" y="2895600"/>
            <a:ext cx="841584" cy="0"/>
          </a:xfrm>
          <a:prstGeom prst="straightConnector1">
            <a:avLst/>
          </a:prstGeom>
          <a:ln w="381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6480CA2-AD7D-0041-8DF7-003F91C34532}"/>
              </a:ext>
            </a:extLst>
          </p:cNvPr>
          <p:cNvCxnSpPr>
            <a:cxnSpLocks/>
          </p:cNvCxnSpPr>
          <p:nvPr/>
        </p:nvCxnSpPr>
        <p:spPr>
          <a:xfrm flipH="1">
            <a:off x="1340021" y="2895600"/>
            <a:ext cx="728093" cy="0"/>
          </a:xfrm>
          <a:prstGeom prst="straightConnector1">
            <a:avLst/>
          </a:prstGeom>
          <a:ln w="381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F33610E-68CF-694A-88B5-9E9C6479D217}"/>
              </a:ext>
            </a:extLst>
          </p:cNvPr>
          <p:cNvCxnSpPr>
            <a:cxnSpLocks/>
          </p:cNvCxnSpPr>
          <p:nvPr/>
        </p:nvCxnSpPr>
        <p:spPr>
          <a:xfrm>
            <a:off x="2100898" y="2895600"/>
            <a:ext cx="785192" cy="0"/>
          </a:xfrm>
          <a:prstGeom prst="straightConnector1">
            <a:avLst/>
          </a:prstGeom>
          <a:ln w="38100">
            <a:solidFill>
              <a:srgbClr val="FFA3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90944C-F52E-1041-BD48-61489F7CC1AE}"/>
              </a:ext>
            </a:extLst>
          </p:cNvPr>
          <p:cNvCxnSpPr>
            <a:cxnSpLocks/>
          </p:cNvCxnSpPr>
          <p:nvPr/>
        </p:nvCxnSpPr>
        <p:spPr>
          <a:xfrm flipH="1">
            <a:off x="5385098" y="2879271"/>
            <a:ext cx="842430" cy="0"/>
          </a:xfrm>
          <a:prstGeom prst="straightConnector1">
            <a:avLst/>
          </a:prstGeom>
          <a:ln w="38100">
            <a:solidFill>
              <a:srgbClr val="FFA3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CEBED5-8A10-D74F-92C6-983BF19EE190}"/>
                  </a:ext>
                </a:extLst>
              </p:cNvPr>
              <p:cNvSpPr/>
              <p:nvPr/>
            </p:nvSpPr>
            <p:spPr>
              <a:xfrm>
                <a:off x="6979482" y="1965950"/>
                <a:ext cx="1151992" cy="923330"/>
              </a:xfrm>
              <a:prstGeom prst="rect">
                <a:avLst/>
              </a:prstGeom>
            </p:spPr>
            <p:txBody>
              <a:bodyPr wrap="square">
                <a:spAutoFit/>
              </a:bodyPr>
              <a:lstStyle/>
              <a:p>
                <a:r>
                  <a:rPr lang="en-US" b="1" dirty="0"/>
                  <a:t>Round towards </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42" name="Rectangle 41">
                <a:extLst>
                  <a:ext uri="{FF2B5EF4-FFF2-40B4-BE49-F238E27FC236}">
                    <a16:creationId xmlns:a16="http://schemas.microsoft.com/office/drawing/2014/main" id="{0DCEBED5-8A10-D74F-92C6-983BF19EE190}"/>
                  </a:ext>
                </a:extLst>
              </p:cNvPr>
              <p:cNvSpPr>
                <a:spLocks noRot="1" noChangeAspect="1" noMove="1" noResize="1" noEditPoints="1" noAdjustHandles="1" noChangeArrowheads="1" noChangeShapeType="1" noTextEdit="1"/>
              </p:cNvSpPr>
              <p:nvPr/>
            </p:nvSpPr>
            <p:spPr>
              <a:xfrm>
                <a:off x="6979482" y="1965950"/>
                <a:ext cx="1151992" cy="923330"/>
              </a:xfrm>
              <a:prstGeom prst="rect">
                <a:avLst/>
              </a:prstGeom>
              <a:blipFill>
                <a:blip r:embed="rId12"/>
                <a:stretch>
                  <a:fillRect l="-4396"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789039CC-88A0-FD4C-A965-DF5EEB0D05B5}"/>
                  </a:ext>
                </a:extLst>
              </p:cNvPr>
              <p:cNvSpPr/>
              <p:nvPr/>
            </p:nvSpPr>
            <p:spPr>
              <a:xfrm>
                <a:off x="785392" y="2028974"/>
                <a:ext cx="1210146" cy="923330"/>
              </a:xfrm>
              <a:prstGeom prst="rect">
                <a:avLst/>
              </a:prstGeom>
            </p:spPr>
            <p:txBody>
              <a:bodyPr wrap="square">
                <a:spAutoFit/>
              </a:bodyPr>
              <a:lstStyle/>
              <a:p>
                <a:r>
                  <a:rPr lang="en-US" b="1" dirty="0"/>
                  <a:t>Round towards </a:t>
                </a:r>
                <a14:m>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43" name="Rectangle 42">
                <a:extLst>
                  <a:ext uri="{FF2B5EF4-FFF2-40B4-BE49-F238E27FC236}">
                    <a16:creationId xmlns:a16="http://schemas.microsoft.com/office/drawing/2014/main" id="{789039CC-88A0-FD4C-A965-DF5EEB0D05B5}"/>
                  </a:ext>
                </a:extLst>
              </p:cNvPr>
              <p:cNvSpPr>
                <a:spLocks noRot="1" noChangeAspect="1" noMove="1" noResize="1" noEditPoints="1" noAdjustHandles="1" noChangeArrowheads="1" noChangeShapeType="1" noTextEdit="1"/>
              </p:cNvSpPr>
              <p:nvPr/>
            </p:nvSpPr>
            <p:spPr>
              <a:xfrm>
                <a:off x="785392" y="2028974"/>
                <a:ext cx="1210146" cy="923330"/>
              </a:xfrm>
              <a:prstGeom prst="rect">
                <a:avLst/>
              </a:prstGeom>
              <a:blipFill>
                <a:blip r:embed="rId13"/>
                <a:stretch>
                  <a:fillRect l="-4167" t="-2740"/>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DD453E83-BC5A-2B4F-B549-37FB02539AA6}"/>
              </a:ext>
            </a:extLst>
          </p:cNvPr>
          <p:cNvSpPr/>
          <p:nvPr/>
        </p:nvSpPr>
        <p:spPr>
          <a:xfrm>
            <a:off x="4892630" y="1971781"/>
            <a:ext cx="1151992" cy="923330"/>
          </a:xfrm>
          <a:prstGeom prst="rect">
            <a:avLst/>
          </a:prstGeom>
        </p:spPr>
        <p:txBody>
          <a:bodyPr wrap="square">
            <a:spAutoFit/>
          </a:bodyPr>
          <a:lstStyle/>
          <a:p>
            <a:r>
              <a:rPr lang="en-US" b="1" dirty="0"/>
              <a:t>Round towards zero</a:t>
            </a:r>
            <a:endParaRPr lang="en-US" dirty="0"/>
          </a:p>
        </p:txBody>
      </p:sp>
      <p:sp>
        <p:nvSpPr>
          <p:cNvPr id="45" name="Rectangle 44">
            <a:extLst>
              <a:ext uri="{FF2B5EF4-FFF2-40B4-BE49-F238E27FC236}">
                <a16:creationId xmlns:a16="http://schemas.microsoft.com/office/drawing/2014/main" id="{C63D0226-97D7-E240-B021-0E79186DA40A}"/>
              </a:ext>
            </a:extLst>
          </p:cNvPr>
          <p:cNvSpPr/>
          <p:nvPr/>
        </p:nvSpPr>
        <p:spPr>
          <a:xfrm>
            <a:off x="2693309" y="1927693"/>
            <a:ext cx="1151992" cy="923330"/>
          </a:xfrm>
          <a:prstGeom prst="rect">
            <a:avLst/>
          </a:prstGeom>
        </p:spPr>
        <p:txBody>
          <a:bodyPr wrap="square">
            <a:spAutoFit/>
          </a:bodyPr>
          <a:lstStyle/>
          <a:p>
            <a:r>
              <a:rPr lang="en-US" b="1" dirty="0"/>
              <a:t>Round towards zero</a:t>
            </a:r>
            <a:endParaRPr lang="en-US" dirty="0"/>
          </a:p>
        </p:txBody>
      </p:sp>
      <p:sp>
        <p:nvSpPr>
          <p:cNvPr id="47" name="Rectangle 46">
            <a:extLst>
              <a:ext uri="{FF2B5EF4-FFF2-40B4-BE49-F238E27FC236}">
                <a16:creationId xmlns:a16="http://schemas.microsoft.com/office/drawing/2014/main" id="{57120724-1303-BB4C-90CE-3961C36E09B9}"/>
              </a:ext>
            </a:extLst>
          </p:cNvPr>
          <p:cNvSpPr/>
          <p:nvPr/>
        </p:nvSpPr>
        <p:spPr>
          <a:xfrm>
            <a:off x="522727" y="4027202"/>
            <a:ext cx="8229600" cy="430887"/>
          </a:xfrm>
          <a:prstGeom prst="rect">
            <a:avLst/>
          </a:prstGeom>
        </p:spPr>
        <p:txBody>
          <a:bodyPr wrap="square">
            <a:spAutoFit/>
          </a:bodyPr>
          <a:lstStyle/>
          <a:p>
            <a:r>
              <a:rPr lang="en-US" sz="2200" b="1" dirty="0"/>
              <a:t>Round by chopping</a:t>
            </a:r>
            <a:r>
              <a:rPr lang="en-US" sz="2200" dirty="0"/>
              <a:t>:</a:t>
            </a:r>
          </a:p>
        </p:txBody>
      </p:sp>
      <mc:AlternateContent xmlns:mc="http://schemas.openxmlformats.org/markup-compatibility/2006" xmlns:a14="http://schemas.microsoft.com/office/drawing/2010/main">
        <mc:Choice Requires="a14">
          <p:graphicFrame>
            <p:nvGraphicFramePr>
              <p:cNvPr id="37" name="Table 36">
                <a:extLst>
                  <a:ext uri="{FF2B5EF4-FFF2-40B4-BE49-F238E27FC236}">
                    <a16:creationId xmlns:a16="http://schemas.microsoft.com/office/drawing/2014/main" id="{31EB4C4A-F5FE-B24A-BAC5-6492345407EA}"/>
                  </a:ext>
                </a:extLst>
              </p:cNvPr>
              <p:cNvGraphicFramePr>
                <a:graphicFrameLocks noGrp="1"/>
              </p:cNvGraphicFramePr>
              <p:nvPr>
                <p:extLst>
                  <p:ext uri="{D42A27DB-BD31-4B8C-83A1-F6EECF244321}">
                    <p14:modId xmlns:p14="http://schemas.microsoft.com/office/powerpoint/2010/main" val="2200927998"/>
                  </p:ext>
                </p:extLst>
              </p:nvPr>
            </p:nvGraphicFramePr>
            <p:xfrm>
              <a:off x="1390465" y="4483563"/>
              <a:ext cx="6494124" cy="1651000"/>
            </p:xfrm>
            <a:graphic>
              <a:graphicData uri="http://schemas.openxmlformats.org/drawingml/2006/table">
                <a:tbl>
                  <a:tblPr firstRow="1" bandRow="1">
                    <a:tableStyleId>{5940675A-B579-460E-94D1-54222C63F5DA}</a:tableStyleId>
                  </a:tblPr>
                  <a:tblGrid>
                    <a:gridCol w="2047655">
                      <a:extLst>
                        <a:ext uri="{9D8B030D-6E8A-4147-A177-3AD203B41FA5}">
                          <a16:colId xmlns:a16="http://schemas.microsoft.com/office/drawing/2014/main" val="3947622683"/>
                        </a:ext>
                      </a:extLst>
                    </a:gridCol>
                    <a:gridCol w="2281761">
                      <a:extLst>
                        <a:ext uri="{9D8B030D-6E8A-4147-A177-3AD203B41FA5}">
                          <a16:colId xmlns:a16="http://schemas.microsoft.com/office/drawing/2014/main" val="3934434902"/>
                        </a:ext>
                      </a:extLst>
                    </a:gridCol>
                    <a:gridCol w="2164708">
                      <a:extLst>
                        <a:ext uri="{9D8B030D-6E8A-4147-A177-3AD203B41FA5}">
                          <a16:colId xmlns:a16="http://schemas.microsoft.com/office/drawing/2014/main" val="2884848666"/>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i="1" smtClean="0">
                                  <a:latin typeface="Cambria Math" charset="0"/>
                                  <a:ea typeface="Cambria Math" charset="0"/>
                                  <a:cs typeface="Cambria Math" charset="0"/>
                                </a:rPr>
                                <m:t>𝑥</m:t>
                              </m:r>
                            </m:oMath>
                          </a14:m>
                          <a:r>
                            <a:rPr lang="en-US" sz="1800" dirty="0"/>
                            <a:t> is positive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800" i="1" smtClean="0">
                                  <a:latin typeface="Cambria Math" charset="0"/>
                                  <a:ea typeface="Cambria Math" charset="0"/>
                                  <a:cs typeface="Cambria Math" charset="0"/>
                                </a:rPr>
                                <m:t>𝑥</m:t>
                              </m:r>
                            </m:oMath>
                          </a14:m>
                          <a:r>
                            <a:rPr lang="en-US" sz="1800" dirty="0"/>
                            <a:t> is negative number</a:t>
                          </a:r>
                        </a:p>
                      </a:txBody>
                      <a:tcPr/>
                    </a:tc>
                    <a:extLst>
                      <a:ext uri="{0D108BD9-81ED-4DB2-BD59-A6C34878D82A}">
                        <a16:rowId xmlns:a16="http://schemas.microsoft.com/office/drawing/2014/main" val="16660682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Round up (ceil)</a:t>
                          </a:r>
                          <a:endParaRPr lang="en-US" sz="18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charset="0"/>
                                      </a:rPr>
                                      <m:t>𝑥</m:t>
                                    </m:r>
                                  </m:e>
                                  <m:sub>
                                    <m:r>
                                      <a:rPr lang="en-US" sz="1800" b="0" i="1" smtClean="0">
                                        <a:latin typeface="Cambria Math" charset="0"/>
                                      </a:rPr>
                                      <m:t>+</m:t>
                                    </m:r>
                                  </m:sub>
                                </m:sSub>
                              </m:oMath>
                            </m:oMathPara>
                          </a14:m>
                          <a:endParaRPr lang="en-US" dirty="0"/>
                        </a:p>
                        <a:p>
                          <a:r>
                            <a:rPr lang="en-US" dirty="0"/>
                            <a:t>Rounding towards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charset="0"/>
                                    </a:rPr>
                                    <m:t>𝑥</m:t>
                                  </m:r>
                                </m:e>
                                <m:sub>
                                  <m:r>
                                    <a:rPr lang="en-US" sz="1800" b="0" i="1" smtClean="0">
                                      <a:latin typeface="Cambria Math" panose="02040503050406030204" pitchFamily="18" charset="0"/>
                                    </a:rPr>
                                    <m:t>−</m:t>
                                  </m:r>
                                </m:sub>
                              </m:sSub>
                            </m:oMath>
                          </a14:m>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Rounding towards</a:t>
                          </a:r>
                          <a:r>
                            <a:rPr lang="en-US" baseline="0" dirty="0"/>
                            <a:t> zero</a:t>
                          </a:r>
                          <a:endParaRPr lang="en-US" dirty="0"/>
                        </a:p>
                      </a:txBody>
                      <a:tcPr/>
                    </a:tc>
                    <a:extLst>
                      <a:ext uri="{0D108BD9-81ED-4DB2-BD59-A6C34878D82A}">
                        <a16:rowId xmlns:a16="http://schemas.microsoft.com/office/drawing/2014/main" val="2261457933"/>
                      </a:ext>
                    </a:extLst>
                  </a:tr>
                  <a:tr h="370840">
                    <a:tc>
                      <a:txBody>
                        <a:bodyPr/>
                        <a:lstStyle/>
                        <a:p>
                          <a:r>
                            <a:rPr lang="en-US" dirty="0"/>
                            <a:t>Round down (floor)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charset="0"/>
                                    </a:rPr>
                                    <m:t>𝑥</m:t>
                                  </m:r>
                                </m:e>
                                <m:sub>
                                  <m:r>
                                    <a:rPr lang="en-US" sz="1800" b="0" i="1" smtClean="0">
                                      <a:latin typeface="Cambria Math" panose="02040503050406030204" pitchFamily="18" charset="0"/>
                                    </a:rPr>
                                    <m:t>−</m:t>
                                  </m:r>
                                </m:sub>
                              </m:sSub>
                            </m:oMath>
                          </a14:m>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Rounding towards</a:t>
                          </a:r>
                          <a:r>
                            <a:rPr lang="en-US" baseline="0" dirty="0"/>
                            <a:t> zero</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𝑓𝑙</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charset="0"/>
                                      </a:rPr>
                                      <m:t>𝑥</m:t>
                                    </m:r>
                                  </m:e>
                                  <m:sub>
                                    <m:r>
                                      <a:rPr lang="en-US" sz="1800" b="0" i="1" smtClean="0">
                                        <a:latin typeface="Cambria Math" charset="0"/>
                                      </a:rPr>
                                      <m:t>+</m:t>
                                    </m:r>
                                  </m:sub>
                                </m:sSub>
                              </m:oMath>
                            </m:oMathPara>
                          </a14:m>
                          <a:endParaRPr lang="en-US" dirty="0"/>
                        </a:p>
                        <a:p>
                          <a:r>
                            <a:rPr lang="en-US" dirty="0"/>
                            <a:t>Rounding towards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endParaRPr lang="en-US" dirty="0"/>
                        </a:p>
                      </a:txBody>
                      <a:tcPr/>
                    </a:tc>
                    <a:extLst>
                      <a:ext uri="{0D108BD9-81ED-4DB2-BD59-A6C34878D82A}">
                        <a16:rowId xmlns:a16="http://schemas.microsoft.com/office/drawing/2014/main" val="19156093"/>
                      </a:ext>
                    </a:extLst>
                  </a:tr>
                </a:tbl>
              </a:graphicData>
            </a:graphic>
          </p:graphicFrame>
        </mc:Choice>
        <mc:Fallback xmlns="">
          <p:graphicFrame>
            <p:nvGraphicFramePr>
              <p:cNvPr id="37" name="Table 36">
                <a:extLst>
                  <a:ext uri="{FF2B5EF4-FFF2-40B4-BE49-F238E27FC236}">
                    <a16:creationId xmlns:a16="http://schemas.microsoft.com/office/drawing/2014/main" id="{31EB4C4A-F5FE-B24A-BAC5-6492345407EA}"/>
                  </a:ext>
                </a:extLst>
              </p:cNvPr>
              <p:cNvGraphicFramePr>
                <a:graphicFrameLocks noGrp="1"/>
              </p:cNvGraphicFramePr>
              <p:nvPr>
                <p:extLst>
                  <p:ext uri="{D42A27DB-BD31-4B8C-83A1-F6EECF244321}">
                    <p14:modId xmlns:p14="http://schemas.microsoft.com/office/powerpoint/2010/main" val="2200927998"/>
                  </p:ext>
                </p:extLst>
              </p:nvPr>
            </p:nvGraphicFramePr>
            <p:xfrm>
              <a:off x="1390465" y="4483563"/>
              <a:ext cx="6494124" cy="1651000"/>
            </p:xfrm>
            <a:graphic>
              <a:graphicData uri="http://schemas.openxmlformats.org/drawingml/2006/table">
                <a:tbl>
                  <a:tblPr firstRow="1" bandRow="1">
                    <a:tableStyleId>{5940675A-B579-460E-94D1-54222C63F5DA}</a:tableStyleId>
                  </a:tblPr>
                  <a:tblGrid>
                    <a:gridCol w="2047655">
                      <a:extLst>
                        <a:ext uri="{9D8B030D-6E8A-4147-A177-3AD203B41FA5}">
                          <a16:colId xmlns:a16="http://schemas.microsoft.com/office/drawing/2014/main" val="3947622683"/>
                        </a:ext>
                      </a:extLst>
                    </a:gridCol>
                    <a:gridCol w="2281761">
                      <a:extLst>
                        <a:ext uri="{9D8B030D-6E8A-4147-A177-3AD203B41FA5}">
                          <a16:colId xmlns:a16="http://schemas.microsoft.com/office/drawing/2014/main" val="3934434902"/>
                        </a:ext>
                      </a:extLst>
                    </a:gridCol>
                    <a:gridCol w="2164708">
                      <a:extLst>
                        <a:ext uri="{9D8B030D-6E8A-4147-A177-3AD203B41FA5}">
                          <a16:colId xmlns:a16="http://schemas.microsoft.com/office/drawing/2014/main" val="2884848666"/>
                        </a:ext>
                      </a:extLst>
                    </a:gridCol>
                  </a:tblGrid>
                  <a:tr h="370840">
                    <a:tc>
                      <a:txBody>
                        <a:bodyPr/>
                        <a:lstStyle/>
                        <a:p>
                          <a:endParaRPr lang="en-US" dirty="0"/>
                        </a:p>
                      </a:txBody>
                      <a:tcPr/>
                    </a:tc>
                    <a:tc>
                      <a:txBody>
                        <a:bodyPr/>
                        <a:lstStyle/>
                        <a:p>
                          <a:endParaRPr lang="en-US"/>
                        </a:p>
                      </a:txBody>
                      <a:tcPr>
                        <a:blipFill>
                          <a:blip r:embed="rId14"/>
                          <a:stretch>
                            <a:fillRect l="-90000" t="-6897" r="-95556" b="-372414"/>
                          </a:stretch>
                        </a:blipFill>
                      </a:tcPr>
                    </a:tc>
                    <a:tc>
                      <a:txBody>
                        <a:bodyPr/>
                        <a:lstStyle/>
                        <a:p>
                          <a:endParaRPr lang="en-US"/>
                        </a:p>
                      </a:txBody>
                      <a:tcPr>
                        <a:blipFill>
                          <a:blip r:embed="rId14"/>
                          <a:stretch>
                            <a:fillRect l="-200000" t="-6897" r="-585" b="-372414"/>
                          </a:stretch>
                        </a:blipFill>
                      </a:tcPr>
                    </a:tc>
                    <a:extLst>
                      <a:ext uri="{0D108BD9-81ED-4DB2-BD59-A6C34878D82A}">
                        <a16:rowId xmlns:a16="http://schemas.microsoft.com/office/drawing/2014/main" val="1666068238"/>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Round up (ceil)</a:t>
                          </a:r>
                          <a:endParaRPr lang="en-US" sz="1800" dirty="0"/>
                        </a:p>
                      </a:txBody>
                      <a:tcPr/>
                    </a:tc>
                    <a:tc>
                      <a:txBody>
                        <a:bodyPr/>
                        <a:lstStyle/>
                        <a:p>
                          <a:endParaRPr lang="en-US"/>
                        </a:p>
                      </a:txBody>
                      <a:tcPr>
                        <a:blipFill>
                          <a:blip r:embed="rId14"/>
                          <a:stretch>
                            <a:fillRect l="-90000" t="-60784" r="-95556" b="-111765"/>
                          </a:stretch>
                        </a:blipFill>
                      </a:tcPr>
                    </a:tc>
                    <a:tc>
                      <a:txBody>
                        <a:bodyPr/>
                        <a:lstStyle/>
                        <a:p>
                          <a:endParaRPr lang="en-US"/>
                        </a:p>
                      </a:txBody>
                      <a:tcPr>
                        <a:blipFill>
                          <a:blip r:embed="rId14"/>
                          <a:stretch>
                            <a:fillRect l="-200000" t="-60784" r="-585" b="-111765"/>
                          </a:stretch>
                        </a:blipFill>
                      </a:tcPr>
                    </a:tc>
                    <a:extLst>
                      <a:ext uri="{0D108BD9-81ED-4DB2-BD59-A6C34878D82A}">
                        <a16:rowId xmlns:a16="http://schemas.microsoft.com/office/drawing/2014/main" val="2261457933"/>
                      </a:ext>
                    </a:extLst>
                  </a:tr>
                  <a:tr h="640080">
                    <a:tc>
                      <a:txBody>
                        <a:bodyPr/>
                        <a:lstStyle/>
                        <a:p>
                          <a:r>
                            <a:rPr lang="en-US" dirty="0"/>
                            <a:t>Round down (floor)</a:t>
                          </a:r>
                        </a:p>
                      </a:txBody>
                      <a:tcPr/>
                    </a:tc>
                    <a:tc>
                      <a:txBody>
                        <a:bodyPr/>
                        <a:lstStyle/>
                        <a:p>
                          <a:endParaRPr lang="en-US"/>
                        </a:p>
                      </a:txBody>
                      <a:tcPr>
                        <a:blipFill>
                          <a:blip r:embed="rId14"/>
                          <a:stretch>
                            <a:fillRect l="-90000" t="-160784" r="-95556" b="-11765"/>
                          </a:stretch>
                        </a:blipFill>
                      </a:tcPr>
                    </a:tc>
                    <a:tc>
                      <a:txBody>
                        <a:bodyPr/>
                        <a:lstStyle/>
                        <a:p>
                          <a:endParaRPr lang="en-US"/>
                        </a:p>
                      </a:txBody>
                      <a:tcPr>
                        <a:blipFill>
                          <a:blip r:embed="rId14"/>
                          <a:stretch>
                            <a:fillRect l="-200000" t="-160784" r="-585" b="-11765"/>
                          </a:stretch>
                        </a:blipFill>
                      </a:tcPr>
                    </a:tc>
                    <a:extLst>
                      <a:ext uri="{0D108BD9-81ED-4DB2-BD59-A6C34878D82A}">
                        <a16:rowId xmlns:a16="http://schemas.microsoft.com/office/drawing/2014/main" val="19156093"/>
                      </a:ext>
                    </a:extLst>
                  </a:tr>
                </a:tbl>
              </a:graphicData>
            </a:graphic>
          </p:graphicFrame>
        </mc:Fallback>
      </mc:AlternateContent>
      <p:sp>
        <p:nvSpPr>
          <p:cNvPr id="38" name="Rectangle 37">
            <a:extLst>
              <a:ext uri="{FF2B5EF4-FFF2-40B4-BE49-F238E27FC236}">
                <a16:creationId xmlns:a16="http://schemas.microsoft.com/office/drawing/2014/main" id="{1079E839-DE28-B744-9295-4637CD2CC1B3}"/>
              </a:ext>
            </a:extLst>
          </p:cNvPr>
          <p:cNvSpPr/>
          <p:nvPr/>
        </p:nvSpPr>
        <p:spPr>
          <a:xfrm>
            <a:off x="457200" y="6219639"/>
            <a:ext cx="8229600" cy="430887"/>
          </a:xfrm>
          <a:prstGeom prst="rect">
            <a:avLst/>
          </a:prstGeom>
        </p:spPr>
        <p:txBody>
          <a:bodyPr wrap="square">
            <a:spAutoFit/>
          </a:bodyPr>
          <a:lstStyle/>
          <a:p>
            <a:r>
              <a:rPr lang="en-US" sz="2200" b="1" dirty="0"/>
              <a:t>Round to nearest</a:t>
            </a:r>
            <a:r>
              <a:rPr lang="en-US" sz="2200" dirty="0"/>
              <a:t>: either round up or round down, whichever is closer</a:t>
            </a:r>
          </a:p>
        </p:txBody>
      </p:sp>
    </p:spTree>
    <p:extLst>
      <p:ext uri="{BB962C8B-B14F-4D97-AF65-F5344CB8AC3E}">
        <p14:creationId xmlns:p14="http://schemas.microsoft.com/office/powerpoint/2010/main" val="52108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 Rounding (</a:t>
            </a:r>
            <a:r>
              <a:rPr lang="en-US" dirty="0" err="1"/>
              <a:t>roundoff</a:t>
            </a:r>
            <a:r>
              <a:rPr lang="en-US" dirty="0"/>
              <a:t>) errors</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p:sp>
        <p:nvSpPr>
          <p:cNvPr id="2" name="Rectangle 1"/>
          <p:cNvSpPr/>
          <p:nvPr/>
        </p:nvSpPr>
        <p:spPr>
          <a:xfrm>
            <a:off x="209550" y="1006642"/>
            <a:ext cx="8140700" cy="3416320"/>
          </a:xfrm>
          <a:prstGeom prst="rect">
            <a:avLst/>
          </a:prstGeom>
        </p:spPr>
        <p:txBody>
          <a:bodyPr wrap="square">
            <a:spAutoFit/>
          </a:bodyPr>
          <a:lstStyle/>
          <a:p>
            <a:r>
              <a:rPr lang="en-US" sz="2400" b="1" dirty="0"/>
              <a:t>Consider rounding by chopping:</a:t>
            </a:r>
          </a:p>
          <a:p>
            <a:endParaRPr lang="en-US" sz="2400" dirty="0"/>
          </a:p>
          <a:p>
            <a:pPr marL="342900" indent="-342900">
              <a:buFont typeface="Arial" charset="0"/>
              <a:buChar char="•"/>
            </a:pPr>
            <a:r>
              <a:rPr lang="en-US" sz="2400" b="1" dirty="0"/>
              <a:t>Absolute error:</a:t>
            </a:r>
          </a:p>
          <a:p>
            <a:endParaRPr lang="en-US" sz="2400" dirty="0"/>
          </a:p>
          <a:p>
            <a:endParaRPr lang="en-US" sz="2400" b="1" dirty="0"/>
          </a:p>
          <a:p>
            <a:endParaRPr lang="en-US" sz="2400" b="1" dirty="0"/>
          </a:p>
          <a:p>
            <a:pPr marL="342900" indent="-342900">
              <a:buFont typeface="Arial" charset="0"/>
              <a:buChar char="•"/>
            </a:pPr>
            <a:endParaRPr lang="en-US" sz="2400" b="1" dirty="0"/>
          </a:p>
          <a:p>
            <a:pPr marL="342900" indent="-342900">
              <a:buFont typeface="Arial" charset="0"/>
              <a:buChar char="•"/>
            </a:pPr>
            <a:r>
              <a:rPr lang="en-US" sz="2400" b="1" dirty="0"/>
              <a:t>Relative error:</a:t>
            </a:r>
          </a:p>
          <a:p>
            <a:endParaRPr lang="en-US" sz="2400" i="1" dirty="0">
              <a:latin typeface="Cambria Math" panose="02040503050406030204" pitchFamily="18" charset="0"/>
              <a:ea typeface="Cambria Math" charset="0"/>
            </a:endParaRPr>
          </a:p>
        </p:txBody>
      </p:sp>
      <p:grpSp>
        <p:nvGrpSpPr>
          <p:cNvPr id="13" name="Group 12">
            <a:extLst>
              <a:ext uri="{FF2B5EF4-FFF2-40B4-BE49-F238E27FC236}">
                <a16:creationId xmlns:a16="http://schemas.microsoft.com/office/drawing/2014/main" id="{EE75F448-684F-F24F-8ED3-EFFE84C359FB}"/>
              </a:ext>
            </a:extLst>
          </p:cNvPr>
          <p:cNvGrpSpPr/>
          <p:nvPr/>
        </p:nvGrpSpPr>
        <p:grpSpPr>
          <a:xfrm>
            <a:off x="4953000" y="1371600"/>
            <a:ext cx="3886200" cy="762001"/>
            <a:chOff x="1363592" y="2514600"/>
            <a:chExt cx="7570858" cy="740891"/>
          </a:xfrm>
        </p:grpSpPr>
        <p:grpSp>
          <p:nvGrpSpPr>
            <p:cNvPr id="5" name="Group 4">
              <a:extLst>
                <a:ext uri="{FF2B5EF4-FFF2-40B4-BE49-F238E27FC236}">
                  <a16:creationId xmlns:a16="http://schemas.microsoft.com/office/drawing/2014/main" id="{F91DA7AB-115C-E34A-B5EA-79E6233F1D83}"/>
                </a:ext>
              </a:extLst>
            </p:cNvPr>
            <p:cNvGrpSpPr/>
            <p:nvPr/>
          </p:nvGrpSpPr>
          <p:grpSpPr>
            <a:xfrm>
              <a:off x="1363592" y="2514600"/>
              <a:ext cx="7570858" cy="740891"/>
              <a:chOff x="1702156" y="5105400"/>
              <a:chExt cx="5044888" cy="536098"/>
            </a:xfrm>
          </p:grpSpPr>
          <p:cxnSp>
            <p:nvCxnSpPr>
              <p:cNvPr id="6" name="Straight Connector 5">
                <a:extLst>
                  <a:ext uri="{FF2B5EF4-FFF2-40B4-BE49-F238E27FC236}">
                    <a16:creationId xmlns:a16="http://schemas.microsoft.com/office/drawing/2014/main" id="{0CD75C6F-914D-D947-9723-345734A546D9}"/>
                  </a:ext>
                </a:extLst>
              </p:cNvPr>
              <p:cNvCxnSpPr/>
              <p:nvPr/>
            </p:nvCxnSpPr>
            <p:spPr>
              <a:xfrm>
                <a:off x="1905000" y="5181600"/>
                <a:ext cx="457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4D8C4E2-CF17-1A4B-9D88-DC35E6F25BB1}"/>
                  </a:ext>
                </a:extLst>
              </p:cNvPr>
              <p:cNvSpPr/>
              <p:nvPr/>
            </p:nvSpPr>
            <p:spPr>
              <a:xfrm>
                <a:off x="1828800" y="5105400"/>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AB2F43-0C1B-B74A-A428-57C180189382}"/>
                  </a:ext>
                </a:extLst>
              </p:cNvPr>
              <p:cNvSpPr/>
              <p:nvPr/>
            </p:nvSpPr>
            <p:spPr>
              <a:xfrm>
                <a:off x="3124200" y="5105400"/>
                <a:ext cx="152400" cy="1524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3E725F-59F7-2047-A33D-8721283589D9}"/>
                  </a:ext>
                </a:extLst>
              </p:cNvPr>
              <p:cNvSpPr/>
              <p:nvPr/>
            </p:nvSpPr>
            <p:spPr>
              <a:xfrm>
                <a:off x="6391800" y="5105400"/>
                <a:ext cx="152400" cy="1524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435C72F-382B-BB45-9CE6-DBCBE17927E2}"/>
                      </a:ext>
                    </a:extLst>
                  </p:cNvPr>
                  <p:cNvSpPr txBox="1"/>
                  <p:nvPr/>
                </p:nvSpPr>
                <p:spPr>
                  <a:xfrm>
                    <a:off x="1702156" y="5272166"/>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02156" y="5272166"/>
                    <a:ext cx="405688" cy="369332"/>
                  </a:xfrm>
                  <a:prstGeom prst="rect">
                    <a:avLst/>
                  </a:prstGeom>
                  <a:blipFill rotWithShape="0">
                    <a:blip r:embed="rId5"/>
                    <a:stretch>
                      <a:fillRect l="-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BE3D621-4783-7846-BB13-9C9010E51BE1}"/>
                      </a:ext>
                    </a:extLst>
                  </p:cNvPr>
                  <p:cNvSpPr txBox="1"/>
                  <p:nvPr/>
                </p:nvSpPr>
                <p:spPr>
                  <a:xfrm>
                    <a:off x="6341356" y="5272166"/>
                    <a:ext cx="40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m:t>
                              </m:r>
                            </m:sub>
                          </m:sSub>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341356" y="5272166"/>
                    <a:ext cx="405688" cy="369332"/>
                  </a:xfrm>
                  <a:prstGeom prst="rect">
                    <a:avLst/>
                  </a:prstGeom>
                  <a:blipFill rotWithShape="0">
                    <a:blip r:embed="rId6"/>
                    <a:stretch>
                      <a:fillRect l="-10606" r="-6061" b="-98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E6F7A2-EE75-E340-8531-AAEC585FC94B}"/>
                    </a:ext>
                  </a:extLst>
                </p:cNvPr>
                <p:cNvSpPr/>
                <p:nvPr/>
              </p:nvSpPr>
              <p:spPr>
                <a:xfrm>
                  <a:off x="3460138" y="2756662"/>
                  <a:ext cx="4263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𝑥</m:t>
                        </m:r>
                      </m:oMath>
                    </m:oMathPara>
                  </a14:m>
                  <a:endParaRPr lang="en-US" sz="2400" dirty="0"/>
                </a:p>
              </p:txBody>
            </p:sp>
          </mc:Choice>
          <mc:Fallback xmlns="">
            <p:sp>
              <p:nvSpPr>
                <p:cNvPr id="12" name="Rectangle 11">
                  <a:extLst>
                    <a:ext uri="{FF2B5EF4-FFF2-40B4-BE49-F238E27FC236}">
                      <a16:creationId xmlns:a16="http://schemas.microsoft.com/office/drawing/2014/main" id="{3DE6F7A2-EE75-E340-8531-AAEC585FC94B}"/>
                    </a:ext>
                  </a:extLst>
                </p:cNvPr>
                <p:cNvSpPr>
                  <a:spLocks noRot="1" noChangeAspect="1" noMove="1" noResize="1" noEditPoints="1" noAdjustHandles="1" noChangeArrowheads="1" noChangeShapeType="1" noTextEdit="1"/>
                </p:cNvSpPr>
                <p:nvPr/>
              </p:nvSpPr>
              <p:spPr>
                <a:xfrm>
                  <a:off x="3460138" y="2756662"/>
                  <a:ext cx="426399" cy="461665"/>
                </a:xfrm>
                <a:prstGeom prst="rect">
                  <a:avLst/>
                </a:prstGeom>
                <a:blipFill>
                  <a:blip r:embed="rId7"/>
                  <a:stretch>
                    <a:fillRect r="-44444"/>
                  </a:stretch>
                </a:blipFill>
              </p:spPr>
              <p:txBody>
                <a:bodyPr/>
                <a:lstStyle/>
                <a:p>
                  <a:r>
                    <a:rPr lang="en-US">
                      <a:noFill/>
                    </a:rPr>
                    <a:t> </a:t>
                  </a:r>
                </a:p>
              </p:txBody>
            </p:sp>
          </mc:Fallback>
        </mc:AlternateContent>
      </p:grpSp>
    </p:spTree>
    <p:extLst>
      <p:ext uri="{BB962C8B-B14F-4D97-AF65-F5344CB8AC3E}">
        <p14:creationId xmlns:p14="http://schemas.microsoft.com/office/powerpoint/2010/main" val="105094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 Rounding (</a:t>
            </a:r>
            <a:r>
              <a:rPr lang="en-US" dirty="0" err="1"/>
              <a:t>roundoff</a:t>
            </a:r>
            <a:r>
              <a:rPr lang="en-US" dirty="0"/>
              <a:t>) errors</a:t>
            </a:r>
          </a:p>
        </p:txBody>
      </p:sp>
      <p:sp>
        <p:nvSpPr>
          <p:cNvPr id="3" name="TextBox 2"/>
          <p:cNvSpPr txBox="1"/>
          <p:nvPr/>
        </p:nvSpPr>
        <p:spPr>
          <a:xfrm>
            <a:off x="9423400" y="5981700"/>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8B47551-2FED-0045-B834-9C7CF101AF7A}"/>
                  </a:ext>
                </a:extLst>
              </p:cNvPr>
              <p:cNvSpPr/>
              <p:nvPr/>
            </p:nvSpPr>
            <p:spPr>
              <a:xfrm>
                <a:off x="3190609" y="1905000"/>
                <a:ext cx="2457981" cy="868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d>
                            <m:dPr>
                              <m:begChr m:val="|"/>
                              <m:endChr m:val="|"/>
                              <m:ctrlPr>
                                <a:rPr lang="en-US" sz="2400" i="1">
                                  <a:latin typeface="Cambria Math" panose="02040503050406030204" pitchFamily="18" charset="0"/>
                                  <a:ea typeface="Cambria Math" charset="0"/>
                                  <a:cs typeface="Cambria Math" charset="0"/>
                                </a:rPr>
                              </m:ctrlPr>
                            </m:dPr>
                            <m:e>
                              <m:r>
                                <a:rPr lang="en-US" sz="2400" b="0" i="1" smtClean="0">
                                  <a:latin typeface="Cambria Math" panose="02040503050406030204" pitchFamily="18" charset="0"/>
                                  <a:ea typeface="Cambria Math" charset="0"/>
                                  <a:cs typeface="Cambria Math" charset="0"/>
                                </a:rPr>
                                <m:t>𝑓𝑙</m:t>
                              </m:r>
                              <m:r>
                                <a:rPr lang="en-US" sz="2400" b="0" i="1" smtClean="0">
                                  <a:latin typeface="Cambria Math" panose="02040503050406030204" pitchFamily="18" charset="0"/>
                                  <a:ea typeface="Cambria Math" charset="0"/>
                                  <a:cs typeface="Cambria Math" charset="0"/>
                                </a:rPr>
                                <m:t>(</m:t>
                              </m:r>
                              <m:r>
                                <a:rPr lang="en-US" sz="2400" b="0" i="1" smtClean="0">
                                  <a:latin typeface="Cambria Math" panose="02040503050406030204" pitchFamily="18" charset="0"/>
                                  <a:ea typeface="Cambria Math" charset="0"/>
                                  <a:cs typeface="Cambria Math" charset="0"/>
                                </a:rPr>
                                <m:t>𝑥</m:t>
                              </m:r>
                              <m:r>
                                <a:rPr lang="en-US" sz="2400" b="0" i="1" smtClean="0">
                                  <a:latin typeface="Cambria Math" panose="02040503050406030204" pitchFamily="18" charset="0"/>
                                  <a:ea typeface="Cambria Math" charset="0"/>
                                  <a:cs typeface="Cambria Math" charset="0"/>
                                </a:rPr>
                                <m:t>)−</m:t>
                              </m:r>
                              <m:r>
                                <a:rPr lang="en-US" sz="2400" i="1">
                                  <a:latin typeface="Cambria Math" charset="0"/>
                                  <a:ea typeface="Cambria Math" charset="0"/>
                                  <a:cs typeface="Cambria Math" charset="0"/>
                                </a:rPr>
                                <m:t>𝑥</m:t>
                              </m:r>
                            </m:e>
                          </m:d>
                        </m:num>
                        <m:den>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den>
                      </m:f>
                      <m:r>
                        <a:rPr lang="en-US" sz="2400" i="1" smtClean="0">
                          <a:latin typeface="Cambria Math" charset="0"/>
                          <a:ea typeface="Cambria Math" charset="0"/>
                          <a:cs typeface="Cambria Math" charset="0"/>
                        </a:rPr>
                        <m:t>≤</m:t>
                      </m:r>
                      <m:sSub>
                        <m:sSubPr>
                          <m:ctrlPr>
                            <a:rPr lang="en-US" sz="2400" i="1" smtClean="0">
                              <a:latin typeface="Cambria Math" panose="02040503050406030204" pitchFamily="18" charset="0"/>
                              <a:ea typeface="Cambria Math" charset="0"/>
                            </a:rPr>
                          </m:ctrlPr>
                        </m:sSubPr>
                        <m:e>
                          <m:r>
                            <a:rPr lang="en-US" sz="240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charset="0"/>
                            </a:rPr>
                            <m:t>𝑚</m:t>
                          </m:r>
                        </m:sub>
                      </m:sSub>
                    </m:oMath>
                  </m:oMathPara>
                </a14:m>
                <a:endParaRPr lang="en-US" sz="2400" dirty="0"/>
              </a:p>
            </p:txBody>
          </p:sp>
        </mc:Choice>
        <mc:Fallback xmlns="">
          <p:sp>
            <p:nvSpPr>
              <p:cNvPr id="22" name="Rectangle 21">
                <a:extLst>
                  <a:ext uri="{FF2B5EF4-FFF2-40B4-BE49-F238E27FC236}">
                    <a16:creationId xmlns:a16="http://schemas.microsoft.com/office/drawing/2014/main" id="{A8B47551-2FED-0045-B834-9C7CF101AF7A}"/>
                  </a:ext>
                </a:extLst>
              </p:cNvPr>
              <p:cNvSpPr>
                <a:spLocks noRot="1" noChangeAspect="1" noMove="1" noResize="1" noEditPoints="1" noAdjustHandles="1" noChangeArrowheads="1" noChangeShapeType="1" noTextEdit="1"/>
              </p:cNvSpPr>
              <p:nvPr/>
            </p:nvSpPr>
            <p:spPr>
              <a:xfrm>
                <a:off x="3190609" y="1905000"/>
                <a:ext cx="2457981" cy="868636"/>
              </a:xfrm>
              <a:prstGeom prst="rect">
                <a:avLst/>
              </a:prstGeom>
              <a:blipFill>
                <a:blip r:embed="rId3"/>
                <a:stretch>
                  <a:fillRect b="-10145"/>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EDC8D457-84CE-2747-9815-C518AAEC7278}"/>
              </a:ext>
            </a:extLst>
          </p:cNvPr>
          <p:cNvSpPr/>
          <p:nvPr/>
        </p:nvSpPr>
        <p:spPr>
          <a:xfrm>
            <a:off x="1066800" y="3447404"/>
            <a:ext cx="6705600" cy="1107996"/>
          </a:xfrm>
          <a:prstGeom prst="rect">
            <a:avLst/>
          </a:prstGeom>
        </p:spPr>
        <p:txBody>
          <a:bodyPr wrap="square">
            <a:spAutoFit/>
          </a:bodyPr>
          <a:lstStyle/>
          <a:p>
            <a:pPr algn="ctr"/>
            <a:r>
              <a:rPr lang="en-US" sz="2200" b="1" dirty="0"/>
              <a:t>The relative error due to rounding </a:t>
            </a:r>
            <a:r>
              <a:rPr lang="en-US" sz="2200" dirty="0"/>
              <a:t>(the process of representing a real number as a machine number) </a:t>
            </a:r>
            <a:r>
              <a:rPr lang="en-US" sz="2200" b="1" dirty="0"/>
              <a:t>is always bounded by machine epsilon.</a:t>
            </a:r>
            <a:endParaRPr lang="en-US" sz="2200" dirty="0"/>
          </a:p>
        </p:txBody>
      </p:sp>
    </p:spTree>
    <p:extLst>
      <p:ext uri="{BB962C8B-B14F-4D97-AF65-F5344CB8AC3E}">
        <p14:creationId xmlns:p14="http://schemas.microsoft.com/office/powerpoint/2010/main" val="1912930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152400"/>
            <a:ext cx="37973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00" dirty="0"/>
              <a:t>IEEE Single Precision</a:t>
            </a:r>
          </a:p>
        </p:txBody>
      </p:sp>
      <mc:AlternateContent xmlns:mc="http://schemas.openxmlformats.org/markup-compatibility/2006" xmlns:a14="http://schemas.microsoft.com/office/drawing/2010/main">
        <mc:Choice Requires="a14">
          <p:sp>
            <p:nvSpPr>
              <p:cNvPr id="16" name="Rectangle 15"/>
              <p:cNvSpPr/>
              <p:nvPr/>
            </p:nvSpPr>
            <p:spPr>
              <a:xfrm>
                <a:off x="80502" y="1275912"/>
                <a:ext cx="4491498" cy="8686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d>
                            <m:dPr>
                              <m:begChr m:val="|"/>
                              <m:endChr m:val="|"/>
                              <m:ctrlPr>
                                <a:rPr lang="en-US" sz="2400" i="1">
                                  <a:latin typeface="Cambria Math" panose="02040503050406030204" pitchFamily="18" charset="0"/>
                                  <a:ea typeface="Cambria Math" charset="0"/>
                                  <a:cs typeface="Cambria Math" charset="0"/>
                                </a:rPr>
                              </m:ctrlPr>
                            </m:dPr>
                            <m:e>
                              <m:r>
                                <a:rPr lang="en-US" sz="2400" i="1">
                                  <a:latin typeface="Cambria Math" panose="02040503050406030204" pitchFamily="18" charset="0"/>
                                  <a:ea typeface="Cambria Math" charset="0"/>
                                  <a:cs typeface="Cambria Math" charset="0"/>
                                </a:rPr>
                                <m:t>𝑓𝑙</m:t>
                              </m:r>
                              <m:r>
                                <a:rPr lang="en-US" sz="2400" i="1">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𝑥</m:t>
                              </m:r>
                              <m:r>
                                <a:rPr lang="en-US" sz="2400" i="1">
                                  <a:latin typeface="Cambria Math" panose="02040503050406030204" pitchFamily="18" charset="0"/>
                                  <a:ea typeface="Cambria Math" charset="0"/>
                                  <a:cs typeface="Cambria Math" charset="0"/>
                                </a:rPr>
                                <m:t>)−</m:t>
                              </m:r>
                              <m:r>
                                <a:rPr lang="en-US" sz="2400" i="1">
                                  <a:latin typeface="Cambria Math" charset="0"/>
                                  <a:ea typeface="Cambria Math" charset="0"/>
                                  <a:cs typeface="Cambria Math" charset="0"/>
                                </a:rPr>
                                <m:t>𝑥</m:t>
                              </m:r>
                            </m:e>
                          </m:d>
                        </m:num>
                        <m:den>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den>
                      </m:f>
                      <m:r>
                        <a:rPr lang="en-US" sz="2400" i="1" smtClean="0">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23</m:t>
                          </m:r>
                        </m:sup>
                      </m:sSup>
                      <m:r>
                        <a:rPr lang="en-US" sz="2400" i="1" smtClean="0">
                          <a:latin typeface="Cambria Math" charset="0"/>
                          <a:ea typeface="Cambria Math" charset="0"/>
                          <a:cs typeface="Cambria Math" charset="0"/>
                        </a:rPr>
                        <m:t>≈</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panose="02040503050406030204" pitchFamily="18" charset="0"/>
                              <a:ea typeface="Cambria Math" charset="0"/>
                              <a:cs typeface="Cambria Math" charset="0"/>
                            </a:rPr>
                            <m:t>1.2</m:t>
                          </m:r>
                          <m:r>
                            <a:rPr lang="en-US" sz="2400" b="0" i="1" smtClean="0">
                              <a:latin typeface="Cambria Math" panose="02040503050406030204" pitchFamily="18" charset="0"/>
                              <a:ea typeface="Cambria Math" panose="02040503050406030204" pitchFamily="18" charset="0"/>
                              <a:cs typeface="Cambria Math" charset="0"/>
                            </a:rPr>
                            <m:t>×</m:t>
                          </m:r>
                          <m:r>
                            <a:rPr lang="en-US" sz="2400" b="0" i="1" smtClean="0">
                              <a:latin typeface="Cambria Math" charset="0"/>
                              <a:ea typeface="Cambria Math" charset="0"/>
                              <a:cs typeface="Cambria Math" charset="0"/>
                            </a:rPr>
                            <m:t>10</m:t>
                          </m:r>
                        </m:e>
                        <m:sup>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7</m:t>
                          </m:r>
                        </m:sup>
                      </m:sSup>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80502" y="1275912"/>
                <a:ext cx="4491498" cy="868636"/>
              </a:xfrm>
              <a:prstGeom prst="rect">
                <a:avLst/>
              </a:prstGeom>
              <a:blipFill>
                <a:blip r:embed="rId3"/>
                <a:stretch>
                  <a:fillRect b="-8571"/>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5BDF1379-E8BC-A843-977E-3A60FEE58511}"/>
              </a:ext>
            </a:extLst>
          </p:cNvPr>
          <p:cNvSpPr txBox="1">
            <a:spLocks/>
          </p:cNvSpPr>
          <p:nvPr/>
        </p:nvSpPr>
        <p:spPr>
          <a:xfrm>
            <a:off x="5105400" y="-152400"/>
            <a:ext cx="40386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z="3200" dirty="0"/>
              <a:t>IEEE Double Precision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CB01EF3-E446-8E4A-A9E0-5DAFBD5A9750}"/>
                  </a:ext>
                </a:extLst>
              </p:cNvPr>
              <p:cNvSpPr/>
              <p:nvPr/>
            </p:nvSpPr>
            <p:spPr>
              <a:xfrm>
                <a:off x="4751259" y="1275912"/>
                <a:ext cx="4392741" cy="8686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d>
                            <m:dPr>
                              <m:begChr m:val="|"/>
                              <m:endChr m:val="|"/>
                              <m:ctrlPr>
                                <a:rPr lang="en-US" sz="2400" i="1">
                                  <a:latin typeface="Cambria Math" panose="02040503050406030204" pitchFamily="18" charset="0"/>
                                  <a:ea typeface="Cambria Math" charset="0"/>
                                  <a:cs typeface="Cambria Math" charset="0"/>
                                </a:rPr>
                              </m:ctrlPr>
                            </m:dPr>
                            <m:e>
                              <m:r>
                                <a:rPr lang="en-US" sz="2400" i="1">
                                  <a:latin typeface="Cambria Math" panose="02040503050406030204" pitchFamily="18" charset="0"/>
                                  <a:ea typeface="Cambria Math" charset="0"/>
                                  <a:cs typeface="Cambria Math" charset="0"/>
                                </a:rPr>
                                <m:t>𝑓𝑙</m:t>
                              </m:r>
                              <m:r>
                                <a:rPr lang="en-US" sz="2400" i="1">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𝑥</m:t>
                              </m:r>
                              <m:r>
                                <a:rPr lang="en-US" sz="2400" i="1">
                                  <a:latin typeface="Cambria Math" panose="02040503050406030204" pitchFamily="18" charset="0"/>
                                  <a:ea typeface="Cambria Math" charset="0"/>
                                  <a:cs typeface="Cambria Math" charset="0"/>
                                </a:rPr>
                                <m:t>)−</m:t>
                              </m:r>
                              <m:r>
                                <a:rPr lang="en-US" sz="2400" i="1">
                                  <a:latin typeface="Cambria Math" charset="0"/>
                                  <a:ea typeface="Cambria Math" charset="0"/>
                                  <a:cs typeface="Cambria Math" charset="0"/>
                                </a:rPr>
                                <m:t>𝑥</m:t>
                              </m:r>
                            </m:e>
                          </m:d>
                        </m:num>
                        <m:den>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m:t>
                          </m:r>
                        </m:den>
                      </m:f>
                      <m:r>
                        <a:rPr lang="en-US" sz="2400" i="1" smtClean="0">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52</m:t>
                          </m:r>
                        </m:sup>
                      </m:sSup>
                      <m:r>
                        <a:rPr lang="en-US" sz="2400" i="1" smtClean="0">
                          <a:latin typeface="Cambria Math" charset="0"/>
                          <a:ea typeface="Cambria Math" charset="0"/>
                          <a:cs typeface="Cambria Math" charset="0"/>
                        </a:rPr>
                        <m:t>≈</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panose="02040503050406030204" pitchFamily="18" charset="0"/>
                              <a:ea typeface="Cambria Math" charset="0"/>
                              <a:cs typeface="Cambria Math" charset="0"/>
                            </a:rPr>
                            <m:t>2</m:t>
                          </m:r>
                          <m:r>
                            <a:rPr lang="en-US" sz="2400" i="1">
                              <a:latin typeface="Cambria Math" panose="02040503050406030204" pitchFamily="18" charset="0"/>
                              <a:ea typeface="Cambria Math" charset="0"/>
                              <a:cs typeface="Cambria Math" charset="0"/>
                            </a:rPr>
                            <m:t>.2</m:t>
                          </m:r>
                          <m:r>
                            <a:rPr lang="en-US" sz="2400" i="1">
                              <a:latin typeface="Cambria Math" panose="02040503050406030204" pitchFamily="18" charset="0"/>
                              <a:ea typeface="Cambria Math" panose="02040503050406030204" pitchFamily="18" charset="0"/>
                              <a:cs typeface="Cambria Math" charset="0"/>
                            </a:rPr>
                            <m:t>×</m:t>
                          </m:r>
                          <m:r>
                            <a:rPr lang="en-US" sz="2400" b="0" i="1" smtClean="0">
                              <a:latin typeface="Cambria Math" charset="0"/>
                              <a:ea typeface="Cambria Math" charset="0"/>
                              <a:cs typeface="Cambria Math" charset="0"/>
                            </a:rPr>
                            <m:t>10</m:t>
                          </m:r>
                        </m:e>
                        <m:sup>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16</m:t>
                          </m:r>
                        </m:sup>
                      </m:sSup>
                    </m:oMath>
                  </m:oMathPara>
                </a14:m>
                <a:endParaRPr lang="en-US" sz="2400" dirty="0"/>
              </a:p>
            </p:txBody>
          </p:sp>
        </mc:Choice>
        <mc:Fallback xmlns="">
          <p:sp>
            <p:nvSpPr>
              <p:cNvPr id="21" name="Rectangle 20">
                <a:extLst>
                  <a:ext uri="{FF2B5EF4-FFF2-40B4-BE49-F238E27FC236}">
                    <a16:creationId xmlns:a16="http://schemas.microsoft.com/office/drawing/2014/main" id="{0CB01EF3-E446-8E4A-A9E0-5DAFBD5A9750}"/>
                  </a:ext>
                </a:extLst>
              </p:cNvPr>
              <p:cNvSpPr>
                <a:spLocks noRot="1" noChangeAspect="1" noMove="1" noResize="1" noEditPoints="1" noAdjustHandles="1" noChangeArrowheads="1" noChangeShapeType="1" noTextEdit="1"/>
              </p:cNvSpPr>
              <p:nvPr/>
            </p:nvSpPr>
            <p:spPr>
              <a:xfrm>
                <a:off x="4751259" y="1275912"/>
                <a:ext cx="4392741" cy="868636"/>
              </a:xfrm>
              <a:prstGeom prst="rect">
                <a:avLst/>
              </a:prstGeom>
              <a:blipFill>
                <a:blip r:embed="rId4"/>
                <a:stretch>
                  <a:fillRect b="-8571"/>
                </a:stretch>
              </a:blipFill>
            </p:spPr>
            <p:txBody>
              <a:bodyPr/>
              <a:lstStyle/>
              <a:p>
                <a:r>
                  <a:rPr lang="en-US">
                    <a:noFill/>
                  </a:rPr>
                  <a:t> </a:t>
                </a:r>
              </a:p>
            </p:txBody>
          </p:sp>
        </mc:Fallback>
      </mc:AlternateContent>
    </p:spTree>
    <p:extLst>
      <p:ext uri="{BB962C8B-B14F-4D97-AF65-F5344CB8AC3E}">
        <p14:creationId xmlns:p14="http://schemas.microsoft.com/office/powerpoint/2010/main" val="4249127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38343</TotalTime>
  <Words>1984</Words>
  <Application>Microsoft Macintosh PowerPoint</Application>
  <PresentationFormat>On-screen Show (4:3)</PresentationFormat>
  <Paragraphs>223</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Franklin Gothic Book</vt:lpstr>
      <vt:lpstr>Perpetua</vt:lpstr>
      <vt:lpstr>Wingdings 2</vt:lpstr>
      <vt:lpstr>Equity</vt:lpstr>
      <vt:lpstr>Video 1: Rounding errors </vt:lpstr>
      <vt:lpstr>PowerPoint Presentation</vt:lpstr>
      <vt:lpstr>PowerPoint Presentation</vt:lpstr>
      <vt:lpstr>PowerPoint Presentation</vt:lpstr>
      <vt:lpstr>IEEE-754 Double Precision </vt:lpstr>
      <vt:lpstr>PowerPoint Presentation</vt:lpstr>
      <vt:lpstr>PowerPoint Presentation</vt:lpstr>
      <vt:lpstr>PowerPoint Presentation</vt:lpstr>
      <vt:lpstr>PowerPoint Presentation</vt:lpstr>
      <vt:lpstr>PowerPoint Presentation</vt:lpstr>
      <vt:lpstr>Video 2: Arithmetic with machine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Introductory Solid Mechanics TAM 251</dc:title>
  <dc:creator>Mariana Silva Sohn</dc:creator>
  <cp:lastModifiedBy>Silva, Mariana Teixeira</cp:lastModifiedBy>
  <cp:revision>675</cp:revision>
  <cp:lastPrinted>2019-02-05T18:27:58Z</cp:lastPrinted>
  <dcterms:created xsi:type="dcterms:W3CDTF">2012-07-21T17:56:31Z</dcterms:created>
  <dcterms:modified xsi:type="dcterms:W3CDTF">2020-09-17T19:43:05Z</dcterms:modified>
</cp:coreProperties>
</file>